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Frutiger Bold" charset="1" panose="020B0803030504020204"/>
      <p:regular r:id="rId21"/>
    </p:embeddedFont>
    <p:embeddedFont>
      <p:font typeface="Frutiger" charset="1" panose="020B0602020204020204"/>
      <p:regular r:id="rId22"/>
    </p:embeddedFont>
    <p:embeddedFont>
      <p:font typeface="Kalam" charset="1" panose="02000000000000000000"/>
      <p:regular r:id="rId23"/>
    </p:embeddedFont>
    <p:embeddedFont>
      <p:font typeface="Frutiger Bold Italics" charset="1" panose="020B0703030504090204"/>
      <p:regular r:id="rId24"/>
    </p:embeddedFont>
    <p:embeddedFont>
      <p:font typeface="Kalam Bold" charset="1" panose="0200000000000000000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jpeg" Type="http://schemas.openxmlformats.org/officeDocument/2006/relationships/image"/><Relationship Id="rId3" Target="../media/image3.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jpeg" Type="http://schemas.openxmlformats.org/officeDocument/2006/relationships/image"/><Relationship Id="rId3" Target="../media/image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jpeg" Type="http://schemas.openxmlformats.org/officeDocument/2006/relationships/image"/><Relationship Id="rId3" Target="../media/image3.png" Type="http://schemas.openxmlformats.org/officeDocument/2006/relationships/image"/><Relationship Id="rId4" Target="../media/image38.jpeg" Type="http://schemas.openxmlformats.org/officeDocument/2006/relationships/image"/><Relationship Id="rId5" Target="../media/image39.jpeg" Type="http://schemas.openxmlformats.org/officeDocument/2006/relationships/image"/><Relationship Id="rId6" Target="../media/image40.jpeg" Type="http://schemas.openxmlformats.org/officeDocument/2006/relationships/image"/><Relationship Id="rId7" Target="../media/image4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jpeg" Type="http://schemas.openxmlformats.org/officeDocument/2006/relationships/image"/><Relationship Id="rId3" Target="../media/image3.png" Type="http://schemas.openxmlformats.org/officeDocument/2006/relationships/image"/><Relationship Id="rId4" Target="../media/image43.jpeg" Type="http://schemas.openxmlformats.org/officeDocument/2006/relationships/image"/><Relationship Id="rId5" Target="../media/image44.jpeg" Type="http://schemas.openxmlformats.org/officeDocument/2006/relationships/image"/><Relationship Id="rId6" Target="../media/image45.jpeg" Type="http://schemas.openxmlformats.org/officeDocument/2006/relationships/image"/><Relationship Id="rId7" Target="../media/image46.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jpeg" Type="http://schemas.openxmlformats.org/officeDocument/2006/relationships/image"/><Relationship Id="rId3" Target="../media/image3.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48.jpeg" Type="http://schemas.openxmlformats.org/officeDocument/2006/relationships/image"/><Relationship Id="rId4" Target="../media/image49.jpeg" Type="http://schemas.openxmlformats.org/officeDocument/2006/relationships/image"/><Relationship Id="rId5"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3.png" Type="http://schemas.openxmlformats.org/officeDocument/2006/relationships/image"/><Relationship Id="rId4" Target="../media/image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7.jpeg" Type="http://schemas.openxmlformats.org/officeDocument/2006/relationships/image"/><Relationship Id="rId4" Target="../media/image8.jpeg" Type="http://schemas.openxmlformats.org/officeDocument/2006/relationships/image"/><Relationship Id="rId5"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9.jpe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media/image12.jpeg" Type="http://schemas.openxmlformats.org/officeDocument/2006/relationships/image"/><Relationship Id="rId7" Target="../media/image13.png" Type="http://schemas.openxmlformats.org/officeDocument/2006/relationships/image"/><Relationship Id="rId8" Target="../media/image14.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5.jpeg" Type="http://schemas.openxmlformats.org/officeDocument/2006/relationships/image"/><Relationship Id="rId4" Target="../media/image16.jpeg" Type="http://schemas.openxmlformats.org/officeDocument/2006/relationships/image"/><Relationship Id="rId5" Target="../media/image17.png" Type="http://schemas.openxmlformats.org/officeDocument/2006/relationships/image"/><Relationship Id="rId6" Target="../media/image18.jpeg" Type="http://schemas.openxmlformats.org/officeDocument/2006/relationships/image"/><Relationship Id="rId7" Target="../media/image19.jpeg" Type="http://schemas.openxmlformats.org/officeDocument/2006/relationships/image"/><Relationship Id="rId8" Target="../media/image20.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21.png" Type="http://schemas.openxmlformats.org/officeDocument/2006/relationships/image"/><Relationship Id="rId4" Target="../media/image22.jpeg" Type="http://schemas.openxmlformats.org/officeDocument/2006/relationships/image"/><Relationship Id="rId5" Target="../media/image9.jpeg" Type="http://schemas.openxmlformats.org/officeDocument/2006/relationships/image"/><Relationship Id="rId6" Target="../media/image23.jpeg" Type="http://schemas.openxmlformats.org/officeDocument/2006/relationships/image"/><Relationship Id="rId7" Target="../media/image24.jpeg" Type="http://schemas.openxmlformats.org/officeDocument/2006/relationships/image"/><Relationship Id="rId8" Target="../media/image25.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26.jpeg" Type="http://schemas.openxmlformats.org/officeDocument/2006/relationships/image"/><Relationship Id="rId4" Target="../media/image27.jpeg" Type="http://schemas.openxmlformats.org/officeDocument/2006/relationships/image"/><Relationship Id="rId5" Target="../media/image28.jpeg" Type="http://schemas.openxmlformats.org/officeDocument/2006/relationships/image"/><Relationship Id="rId6" Target="../media/image29.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jpeg" Type="http://schemas.openxmlformats.org/officeDocument/2006/relationships/image"/><Relationship Id="rId3" Target="../media/image31.jpeg" Type="http://schemas.openxmlformats.org/officeDocument/2006/relationships/image"/><Relationship Id="rId4" Target="../media/image3.png" Type="http://schemas.openxmlformats.org/officeDocument/2006/relationships/image"/><Relationship Id="rId5" Target="../media/image32.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jpeg" Type="http://schemas.openxmlformats.org/officeDocument/2006/relationships/image"/><Relationship Id="rId3" Target="../media/image34.png" Type="http://schemas.openxmlformats.org/officeDocument/2006/relationships/image"/><Relationship Id="rId4" Target="../media/image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73547" y="0"/>
            <a:ext cx="19861547" cy="13241032"/>
          </a:xfrm>
          <a:custGeom>
            <a:avLst/>
            <a:gdLst/>
            <a:ahLst/>
            <a:cxnLst/>
            <a:rect r="r" b="b" t="t" l="l"/>
            <a:pathLst>
              <a:path h="13241032" w="19861547">
                <a:moveTo>
                  <a:pt x="0" y="0"/>
                </a:moveTo>
                <a:lnTo>
                  <a:pt x="19861547" y="0"/>
                </a:lnTo>
                <a:lnTo>
                  <a:pt x="19861547" y="13241032"/>
                </a:lnTo>
                <a:lnTo>
                  <a:pt x="0" y="13241032"/>
                </a:lnTo>
                <a:lnTo>
                  <a:pt x="0" y="0"/>
                </a:lnTo>
                <a:close/>
              </a:path>
            </a:pathLst>
          </a:custGeom>
          <a:blipFill>
            <a:blip r:embed="rId2"/>
            <a:stretch>
              <a:fillRect l="0" t="0" r="0" b="0"/>
            </a:stretch>
          </a:blipFill>
        </p:spPr>
      </p:sp>
      <p:sp>
        <p:nvSpPr>
          <p:cNvPr name="Freeform 3" id="3"/>
          <p:cNvSpPr/>
          <p:nvPr/>
        </p:nvSpPr>
        <p:spPr>
          <a:xfrm flipH="false" flipV="false" rot="0">
            <a:off x="-2006467" y="-2728393"/>
            <a:ext cx="22044037" cy="12399771"/>
          </a:xfrm>
          <a:custGeom>
            <a:avLst/>
            <a:gdLst/>
            <a:ahLst/>
            <a:cxnLst/>
            <a:rect r="r" b="b" t="t" l="l"/>
            <a:pathLst>
              <a:path h="12399771" w="22044037">
                <a:moveTo>
                  <a:pt x="0" y="0"/>
                </a:moveTo>
                <a:lnTo>
                  <a:pt x="22044037" y="0"/>
                </a:lnTo>
                <a:lnTo>
                  <a:pt x="22044037" y="12399771"/>
                </a:lnTo>
                <a:lnTo>
                  <a:pt x="0" y="12399771"/>
                </a:lnTo>
                <a:lnTo>
                  <a:pt x="0" y="0"/>
                </a:lnTo>
                <a:close/>
              </a:path>
            </a:pathLst>
          </a:custGeom>
          <a:blipFill>
            <a:blip r:embed="rId3"/>
            <a:stretch>
              <a:fillRect l="0" t="0" r="0" b="0"/>
            </a:stretch>
          </a:blipFill>
        </p:spPr>
      </p:sp>
      <p:grpSp>
        <p:nvGrpSpPr>
          <p:cNvPr name="Group 4" id="4"/>
          <p:cNvGrpSpPr/>
          <p:nvPr/>
        </p:nvGrpSpPr>
        <p:grpSpPr>
          <a:xfrm rot="0">
            <a:off x="-2822601" y="8979088"/>
            <a:ext cx="23676305" cy="2091094"/>
            <a:chOff x="0" y="0"/>
            <a:chExt cx="6235735" cy="550741"/>
          </a:xfrm>
        </p:grpSpPr>
        <p:sp>
          <p:nvSpPr>
            <p:cNvPr name="Freeform 5" id="5"/>
            <p:cNvSpPr/>
            <p:nvPr/>
          </p:nvSpPr>
          <p:spPr>
            <a:xfrm flipH="false" flipV="false" rot="0">
              <a:off x="0" y="0"/>
              <a:ext cx="6235735" cy="550741"/>
            </a:xfrm>
            <a:custGeom>
              <a:avLst/>
              <a:gdLst/>
              <a:ahLst/>
              <a:cxnLst/>
              <a:rect r="r" b="b" t="t" l="l"/>
              <a:pathLst>
                <a:path h="550741" w="6235735">
                  <a:moveTo>
                    <a:pt x="0" y="0"/>
                  </a:moveTo>
                  <a:lnTo>
                    <a:pt x="6235735" y="0"/>
                  </a:lnTo>
                  <a:lnTo>
                    <a:pt x="6235735" y="550741"/>
                  </a:lnTo>
                  <a:lnTo>
                    <a:pt x="0" y="550741"/>
                  </a:lnTo>
                  <a:close/>
                </a:path>
              </a:pathLst>
            </a:custGeom>
            <a:solidFill>
              <a:srgbClr val="7CC242"/>
            </a:solidFill>
          </p:spPr>
        </p:sp>
        <p:sp>
          <p:nvSpPr>
            <p:cNvPr name="TextBox 6" id="6"/>
            <p:cNvSpPr txBox="true"/>
            <p:nvPr/>
          </p:nvSpPr>
          <p:spPr>
            <a:xfrm>
              <a:off x="0" y="-47625"/>
              <a:ext cx="6235735" cy="598366"/>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888698" y="6441032"/>
            <a:ext cx="13368744" cy="3086100"/>
            <a:chOff x="0" y="0"/>
            <a:chExt cx="3520986" cy="812800"/>
          </a:xfrm>
        </p:grpSpPr>
        <p:sp>
          <p:nvSpPr>
            <p:cNvPr name="Freeform 8" id="8"/>
            <p:cNvSpPr/>
            <p:nvPr/>
          </p:nvSpPr>
          <p:spPr>
            <a:xfrm flipH="false" flipV="false" rot="0">
              <a:off x="0" y="0"/>
              <a:ext cx="3520986" cy="812800"/>
            </a:xfrm>
            <a:custGeom>
              <a:avLst/>
              <a:gdLst/>
              <a:ahLst/>
              <a:cxnLst/>
              <a:rect r="r" b="b" t="t" l="l"/>
              <a:pathLst>
                <a:path h="812800" w="3520986">
                  <a:moveTo>
                    <a:pt x="28955" y="0"/>
                  </a:moveTo>
                  <a:lnTo>
                    <a:pt x="3492031" y="0"/>
                  </a:lnTo>
                  <a:cubicBezTo>
                    <a:pt x="3499710" y="0"/>
                    <a:pt x="3507075" y="3051"/>
                    <a:pt x="3512505" y="8481"/>
                  </a:cubicBezTo>
                  <a:cubicBezTo>
                    <a:pt x="3517935" y="13911"/>
                    <a:pt x="3520986" y="21276"/>
                    <a:pt x="3520986" y="28955"/>
                  </a:cubicBezTo>
                  <a:lnTo>
                    <a:pt x="3520986" y="783845"/>
                  </a:lnTo>
                  <a:cubicBezTo>
                    <a:pt x="3520986" y="791524"/>
                    <a:pt x="3517935" y="798889"/>
                    <a:pt x="3512505" y="804319"/>
                  </a:cubicBezTo>
                  <a:cubicBezTo>
                    <a:pt x="3507075" y="809749"/>
                    <a:pt x="3499710" y="812800"/>
                    <a:pt x="3492031" y="812800"/>
                  </a:cubicBezTo>
                  <a:lnTo>
                    <a:pt x="28955" y="812800"/>
                  </a:lnTo>
                  <a:cubicBezTo>
                    <a:pt x="21276" y="812800"/>
                    <a:pt x="13911" y="809749"/>
                    <a:pt x="8481" y="804319"/>
                  </a:cubicBezTo>
                  <a:cubicBezTo>
                    <a:pt x="3051" y="798889"/>
                    <a:pt x="0" y="791524"/>
                    <a:pt x="0" y="783845"/>
                  </a:cubicBezTo>
                  <a:lnTo>
                    <a:pt x="0" y="28955"/>
                  </a:lnTo>
                  <a:cubicBezTo>
                    <a:pt x="0" y="21276"/>
                    <a:pt x="3051" y="13911"/>
                    <a:pt x="8481" y="8481"/>
                  </a:cubicBezTo>
                  <a:cubicBezTo>
                    <a:pt x="13911" y="3051"/>
                    <a:pt x="21276" y="0"/>
                    <a:pt x="28955" y="0"/>
                  </a:cubicBezTo>
                  <a:close/>
                </a:path>
              </a:pathLst>
            </a:custGeom>
            <a:solidFill>
              <a:srgbClr val="2A4F21"/>
            </a:solidFill>
          </p:spPr>
        </p:sp>
        <p:sp>
          <p:nvSpPr>
            <p:cNvPr name="TextBox 9" id="9"/>
            <p:cNvSpPr txBox="true"/>
            <p:nvPr/>
          </p:nvSpPr>
          <p:spPr>
            <a:xfrm>
              <a:off x="0" y="-47625"/>
              <a:ext cx="3520986" cy="860425"/>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4"/>
            <a:stretch>
              <a:fillRect l="0" t="0" r="0" b="0"/>
            </a:stretch>
          </a:blipFill>
        </p:spPr>
      </p:sp>
      <p:sp>
        <p:nvSpPr>
          <p:cNvPr name="TextBox 11" id="11"/>
          <p:cNvSpPr txBox="true"/>
          <p:nvPr/>
        </p:nvSpPr>
        <p:spPr>
          <a:xfrm rot="0">
            <a:off x="1028700" y="7121750"/>
            <a:ext cx="11451346" cy="862331"/>
          </a:xfrm>
          <a:prstGeom prst="rect">
            <a:avLst/>
          </a:prstGeom>
        </p:spPr>
        <p:txBody>
          <a:bodyPr anchor="t" rtlCol="false" tIns="0" lIns="0" bIns="0" rIns="0">
            <a:spAutoFit/>
          </a:bodyPr>
          <a:lstStyle/>
          <a:p>
            <a:pPr algn="l">
              <a:lnSpc>
                <a:spcPts val="7069"/>
              </a:lnSpc>
            </a:pPr>
            <a:r>
              <a:rPr lang="en-US" sz="5049" b="true">
                <a:solidFill>
                  <a:srgbClr val="FFFFFF"/>
                </a:solidFill>
                <a:latin typeface="Frutiger Bold"/>
                <a:ea typeface="Frutiger Bold"/>
                <a:cs typeface="Frutiger Bold"/>
                <a:sym typeface="Frutiger Bold"/>
              </a:rPr>
              <a:t>Partner with FareShare South West</a:t>
            </a:r>
          </a:p>
        </p:txBody>
      </p:sp>
      <p:sp>
        <p:nvSpPr>
          <p:cNvPr name="TextBox 12" id="12"/>
          <p:cNvSpPr txBox="true"/>
          <p:nvPr/>
        </p:nvSpPr>
        <p:spPr>
          <a:xfrm rot="0">
            <a:off x="1028700" y="8077892"/>
            <a:ext cx="10039079" cy="539088"/>
          </a:xfrm>
          <a:prstGeom prst="rect">
            <a:avLst/>
          </a:prstGeom>
        </p:spPr>
        <p:txBody>
          <a:bodyPr anchor="t" rtlCol="false" tIns="0" lIns="0" bIns="0" rIns="0">
            <a:spAutoFit/>
          </a:bodyPr>
          <a:lstStyle/>
          <a:p>
            <a:pPr algn="l">
              <a:lnSpc>
                <a:spcPts val="4409"/>
              </a:lnSpc>
            </a:pPr>
            <a:r>
              <a:rPr lang="en-US" sz="3150">
                <a:solidFill>
                  <a:srgbClr val="FFFFFF"/>
                </a:solidFill>
                <a:latin typeface="Frutiger"/>
                <a:ea typeface="Frutiger"/>
                <a:cs typeface="Frutiger"/>
                <a:sym typeface="Frutiger"/>
              </a:rPr>
              <a:t>Help rescue good food for lasting social impact</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311997" y="-388678"/>
            <a:ext cx="10761007" cy="9909243"/>
            <a:chOff x="0" y="0"/>
            <a:chExt cx="12303008" cy="11329190"/>
          </a:xfrm>
        </p:grpSpPr>
        <p:sp>
          <p:nvSpPr>
            <p:cNvPr name="Freeform 3" id="3"/>
            <p:cNvSpPr/>
            <p:nvPr/>
          </p:nvSpPr>
          <p:spPr>
            <a:xfrm flipH="false" flipV="false" rot="0">
              <a:off x="0" y="0"/>
              <a:ext cx="12304278" cy="11329190"/>
            </a:xfrm>
            <a:custGeom>
              <a:avLst/>
              <a:gdLst/>
              <a:ahLst/>
              <a:cxnLst/>
              <a:rect r="r" b="b" t="t" l="l"/>
              <a:pathLst>
                <a:path h="11329190" w="12304278">
                  <a:moveTo>
                    <a:pt x="11596815" y="0"/>
                  </a:moveTo>
                  <a:lnTo>
                    <a:pt x="706193" y="0"/>
                  </a:lnTo>
                  <a:cubicBezTo>
                    <a:pt x="314957" y="0"/>
                    <a:pt x="0" y="290027"/>
                    <a:pt x="0" y="650296"/>
                  </a:cubicBezTo>
                  <a:lnTo>
                    <a:pt x="0" y="10681161"/>
                  </a:lnTo>
                  <a:cubicBezTo>
                    <a:pt x="0" y="11039163"/>
                    <a:pt x="314957" y="11329190"/>
                    <a:pt x="706193" y="11329190"/>
                  </a:cubicBezTo>
                  <a:lnTo>
                    <a:pt x="11599276" y="11329190"/>
                  </a:lnTo>
                  <a:cubicBezTo>
                    <a:pt x="11988051" y="11329190"/>
                    <a:pt x="12304278" y="11039163"/>
                    <a:pt x="12304278" y="10678895"/>
                  </a:cubicBezTo>
                  <a:lnTo>
                    <a:pt x="12304278" y="650296"/>
                  </a:lnTo>
                  <a:cubicBezTo>
                    <a:pt x="12303008" y="290027"/>
                    <a:pt x="11988051" y="0"/>
                    <a:pt x="11596815" y="0"/>
                  </a:cubicBezTo>
                  <a:close/>
                </a:path>
              </a:pathLst>
            </a:custGeom>
            <a:blipFill>
              <a:blip r:embed="rId2"/>
              <a:stretch>
                <a:fillRect l="-21006" t="0" r="-1909" b="0"/>
              </a:stretch>
            </a:blipFill>
          </p:spPr>
        </p:sp>
      </p:grpSp>
      <p:grpSp>
        <p:nvGrpSpPr>
          <p:cNvPr name="Group 4" id="4"/>
          <p:cNvGrpSpPr/>
          <p:nvPr/>
        </p:nvGrpSpPr>
        <p:grpSpPr>
          <a:xfrm rot="0">
            <a:off x="-2822601" y="9107476"/>
            <a:ext cx="23676305" cy="1962706"/>
            <a:chOff x="0" y="0"/>
            <a:chExt cx="6235735" cy="516927"/>
          </a:xfrm>
        </p:grpSpPr>
        <p:sp>
          <p:nvSpPr>
            <p:cNvPr name="Freeform 5" id="5"/>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6" id="6"/>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2300965" y="-1406677"/>
            <a:ext cx="15345182" cy="2765130"/>
            <a:chOff x="0" y="0"/>
            <a:chExt cx="4041529" cy="728265"/>
          </a:xfrm>
        </p:grpSpPr>
        <p:sp>
          <p:nvSpPr>
            <p:cNvPr name="Freeform 8" id="8"/>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9" id="9"/>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3"/>
            <a:stretch>
              <a:fillRect l="0" t="0" r="0" b="0"/>
            </a:stretch>
          </a:blipFill>
        </p:spPr>
      </p:sp>
      <p:grpSp>
        <p:nvGrpSpPr>
          <p:cNvPr name="Group 11" id="11"/>
          <p:cNvGrpSpPr/>
          <p:nvPr/>
        </p:nvGrpSpPr>
        <p:grpSpPr>
          <a:xfrm rot="0">
            <a:off x="11852471" y="5601069"/>
            <a:ext cx="6131263" cy="3200098"/>
            <a:chOff x="0" y="0"/>
            <a:chExt cx="1614818" cy="842824"/>
          </a:xfrm>
        </p:grpSpPr>
        <p:sp>
          <p:nvSpPr>
            <p:cNvPr name="Freeform 12" id="12"/>
            <p:cNvSpPr/>
            <p:nvPr/>
          </p:nvSpPr>
          <p:spPr>
            <a:xfrm flipH="false" flipV="false" rot="0">
              <a:off x="0" y="0"/>
              <a:ext cx="1614818" cy="842824"/>
            </a:xfrm>
            <a:custGeom>
              <a:avLst/>
              <a:gdLst/>
              <a:ahLst/>
              <a:cxnLst/>
              <a:rect r="r" b="b" t="t" l="l"/>
              <a:pathLst>
                <a:path h="842824" w="1614818">
                  <a:moveTo>
                    <a:pt x="63135" y="0"/>
                  </a:moveTo>
                  <a:lnTo>
                    <a:pt x="1551683" y="0"/>
                  </a:lnTo>
                  <a:cubicBezTo>
                    <a:pt x="1586552" y="0"/>
                    <a:pt x="1614818" y="28266"/>
                    <a:pt x="1614818" y="63135"/>
                  </a:cubicBezTo>
                  <a:lnTo>
                    <a:pt x="1614818" y="779689"/>
                  </a:lnTo>
                  <a:cubicBezTo>
                    <a:pt x="1614818" y="796434"/>
                    <a:pt x="1608166" y="812492"/>
                    <a:pt x="1596326" y="824332"/>
                  </a:cubicBezTo>
                  <a:cubicBezTo>
                    <a:pt x="1584486" y="836172"/>
                    <a:pt x="1568428" y="842824"/>
                    <a:pt x="1551683" y="842824"/>
                  </a:cubicBezTo>
                  <a:lnTo>
                    <a:pt x="63135" y="842824"/>
                  </a:lnTo>
                  <a:cubicBezTo>
                    <a:pt x="28266" y="842824"/>
                    <a:pt x="0" y="814558"/>
                    <a:pt x="0" y="779689"/>
                  </a:cubicBezTo>
                  <a:lnTo>
                    <a:pt x="0" y="63135"/>
                  </a:lnTo>
                  <a:cubicBezTo>
                    <a:pt x="0" y="28266"/>
                    <a:pt x="28266" y="0"/>
                    <a:pt x="63135" y="0"/>
                  </a:cubicBezTo>
                  <a:close/>
                </a:path>
              </a:pathLst>
            </a:custGeom>
            <a:solidFill>
              <a:srgbClr val="2A4F21"/>
            </a:solidFill>
          </p:spPr>
        </p:sp>
        <p:sp>
          <p:nvSpPr>
            <p:cNvPr name="TextBox 13" id="13"/>
            <p:cNvSpPr txBox="true"/>
            <p:nvPr/>
          </p:nvSpPr>
          <p:spPr>
            <a:xfrm>
              <a:off x="0" y="-47625"/>
              <a:ext cx="1614818" cy="890449"/>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515149" y="336243"/>
            <a:ext cx="11136490"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Your partnership supports projects like this</a:t>
            </a:r>
          </a:p>
        </p:txBody>
      </p:sp>
      <p:sp>
        <p:nvSpPr>
          <p:cNvPr name="TextBox 15" id="15"/>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16" id="16"/>
          <p:cNvSpPr txBox="true"/>
          <p:nvPr/>
        </p:nvSpPr>
        <p:spPr>
          <a:xfrm rot="0">
            <a:off x="12321081" y="5929212"/>
            <a:ext cx="5259052" cy="2487930"/>
          </a:xfrm>
          <a:prstGeom prst="rect">
            <a:avLst/>
          </a:prstGeom>
        </p:spPr>
        <p:txBody>
          <a:bodyPr anchor="t" rtlCol="false" tIns="0" lIns="0" bIns="0" rIns="0">
            <a:spAutoFit/>
          </a:bodyPr>
          <a:lstStyle/>
          <a:p>
            <a:pPr algn="l">
              <a:lnSpc>
                <a:spcPts val="2859"/>
              </a:lnSpc>
            </a:pPr>
            <a:r>
              <a:rPr lang="en-US" sz="2199">
                <a:solidFill>
                  <a:srgbClr val="FFFFFF"/>
                </a:solidFill>
                <a:latin typeface="Kalam"/>
                <a:ea typeface="Kalam"/>
                <a:cs typeface="Kalam"/>
                <a:sym typeface="Kalam"/>
              </a:rPr>
              <a:t>“The food co-op helped me through a dark time and provided me with the ability to broaden my recipe ideas. The social aspect and friendships made have massively benefitted my mental wellbeing.”</a:t>
            </a:r>
          </a:p>
          <a:p>
            <a:pPr algn="l">
              <a:lnSpc>
                <a:spcPts val="2859"/>
              </a:lnSpc>
            </a:pPr>
          </a:p>
          <a:p>
            <a:pPr algn="r">
              <a:lnSpc>
                <a:spcPts val="2599"/>
              </a:lnSpc>
            </a:pPr>
            <a:r>
              <a:rPr lang="en-US" sz="1999">
                <a:solidFill>
                  <a:srgbClr val="FFFFFF"/>
                </a:solidFill>
                <a:latin typeface="Kalam"/>
                <a:ea typeface="Kalam"/>
                <a:cs typeface="Kalam"/>
                <a:sym typeface="Kalam"/>
              </a:rPr>
              <a:t>Plymouth food co-op member</a:t>
            </a:r>
            <a:r>
              <a:rPr lang="en-US" sz="1999" b="true">
                <a:solidFill>
                  <a:srgbClr val="FFFFFF"/>
                </a:solidFill>
                <a:latin typeface="Kalam Bold"/>
                <a:ea typeface="Kalam Bold"/>
                <a:cs typeface="Kalam Bold"/>
                <a:sym typeface="Kalam Bold"/>
              </a:rPr>
              <a:t> </a:t>
            </a:r>
            <a:r>
              <a:rPr lang="en-US" b="true" sz="1999">
                <a:solidFill>
                  <a:srgbClr val="000000"/>
                </a:solidFill>
                <a:latin typeface="Kalam Bold"/>
                <a:ea typeface="Kalam Bold"/>
                <a:cs typeface="Kalam Bold"/>
                <a:sym typeface="Kalam Bold"/>
              </a:rPr>
              <a:t> </a:t>
            </a:r>
          </a:p>
        </p:txBody>
      </p:sp>
      <p:sp>
        <p:nvSpPr>
          <p:cNvPr name="TextBox 17" id="17"/>
          <p:cNvSpPr txBox="true"/>
          <p:nvPr/>
        </p:nvSpPr>
        <p:spPr>
          <a:xfrm rot="0">
            <a:off x="515149" y="2782304"/>
            <a:ext cx="6707967" cy="5589905"/>
          </a:xfrm>
          <a:prstGeom prst="rect">
            <a:avLst/>
          </a:prstGeom>
        </p:spPr>
        <p:txBody>
          <a:bodyPr anchor="t" rtlCol="false" tIns="0" lIns="0" bIns="0" rIns="0">
            <a:spAutoFit/>
          </a:bodyPr>
          <a:lstStyle/>
          <a:p>
            <a:pPr algn="l" marL="0" indent="0" lvl="0">
              <a:lnSpc>
                <a:spcPts val="3219"/>
              </a:lnSpc>
              <a:spcBef>
                <a:spcPct val="0"/>
              </a:spcBef>
            </a:pPr>
            <a:r>
              <a:rPr lang="en-US" b="true" sz="2299">
                <a:solidFill>
                  <a:srgbClr val="000000"/>
                </a:solidFill>
                <a:latin typeface="Frutiger Bold"/>
                <a:ea typeface="Frutiger Bold"/>
                <a:cs typeface="Frutiger Bold"/>
                <a:sym typeface="Frutiger Bold"/>
              </a:rPr>
              <a:t>Food co-ops are neighbourhood buying groups</a:t>
            </a:r>
            <a:r>
              <a:rPr lang="en-US" sz="2299">
                <a:solidFill>
                  <a:srgbClr val="000000"/>
                </a:solidFill>
                <a:latin typeface="Frutiger"/>
                <a:ea typeface="Frutiger"/>
                <a:cs typeface="Frutiger"/>
                <a:sym typeface="Frutiger"/>
              </a:rPr>
              <a:t> </a:t>
            </a:r>
            <a:r>
              <a:rPr lang="en-US" sz="2299" strike="noStrike" u="none">
                <a:solidFill>
                  <a:srgbClr val="000000"/>
                </a:solidFill>
                <a:latin typeface="Frutiger"/>
                <a:ea typeface="Frutiger"/>
                <a:cs typeface="Frutiger"/>
                <a:sym typeface="Frutiger"/>
              </a:rPr>
              <a:t>o</a:t>
            </a:r>
            <a:r>
              <a:rPr lang="en-US" sz="2299" strike="noStrike" u="none">
                <a:solidFill>
                  <a:srgbClr val="000000"/>
                </a:solidFill>
                <a:latin typeface="Frutiger"/>
                <a:ea typeface="Frutiger"/>
                <a:cs typeface="Frutiger"/>
                <a:sym typeface="Frutiger"/>
              </a:rPr>
              <a:t>wne</a:t>
            </a:r>
            <a:r>
              <a:rPr lang="en-US" sz="2299" strike="noStrike" u="none">
                <a:solidFill>
                  <a:srgbClr val="000000"/>
                </a:solidFill>
                <a:latin typeface="Frutiger"/>
                <a:ea typeface="Frutiger"/>
                <a:cs typeface="Frutiger"/>
                <a:sym typeface="Frutiger"/>
              </a:rPr>
              <a:t>d</a:t>
            </a:r>
            <a:r>
              <a:rPr lang="en-US" sz="2299" strike="noStrike" u="none">
                <a:solidFill>
                  <a:srgbClr val="000000"/>
                </a:solidFill>
                <a:latin typeface="Frutiger"/>
                <a:ea typeface="Frutiger"/>
                <a:cs typeface="Frutiger"/>
                <a:sym typeface="Frutiger"/>
              </a:rPr>
              <a:t> and run b</a:t>
            </a:r>
            <a:r>
              <a:rPr lang="en-US" sz="2299" strike="noStrike" u="none">
                <a:solidFill>
                  <a:srgbClr val="000000"/>
                </a:solidFill>
                <a:latin typeface="Frutiger"/>
                <a:ea typeface="Frutiger"/>
                <a:cs typeface="Frutiger"/>
                <a:sym typeface="Frutiger"/>
              </a:rPr>
              <a:t>y</a:t>
            </a:r>
            <a:r>
              <a:rPr lang="en-US" sz="2299" strike="noStrike" u="none">
                <a:solidFill>
                  <a:srgbClr val="000000"/>
                </a:solidFill>
                <a:latin typeface="Frutiger"/>
                <a:ea typeface="Frutiger"/>
                <a:cs typeface="Frutiger"/>
                <a:sym typeface="Frutiger"/>
              </a:rPr>
              <a:t> the people who use them. Co-op members effectively set up their own local food hub in which the</a:t>
            </a:r>
            <a:r>
              <a:rPr lang="en-US" sz="2299" strike="noStrike" u="none">
                <a:solidFill>
                  <a:srgbClr val="000000"/>
                </a:solidFill>
                <a:latin typeface="Frutiger"/>
                <a:ea typeface="Frutiger"/>
                <a:cs typeface="Frutiger"/>
                <a:sym typeface="Frutiger"/>
              </a:rPr>
              <a:t>y volunteer their time, and contribute the same amount of money to organise their weekly shop.</a:t>
            </a:r>
          </a:p>
          <a:p>
            <a:pPr algn="l" marL="0" indent="0" lvl="0">
              <a:lnSpc>
                <a:spcPts val="3219"/>
              </a:lnSpc>
              <a:spcBef>
                <a:spcPct val="0"/>
              </a:spcBef>
            </a:pPr>
          </a:p>
          <a:p>
            <a:pPr algn="l" marL="0" indent="0" lvl="0">
              <a:lnSpc>
                <a:spcPts val="3219"/>
              </a:lnSpc>
              <a:spcBef>
                <a:spcPct val="0"/>
              </a:spcBef>
            </a:pPr>
            <a:r>
              <a:rPr lang="en-US" b="true" sz="2299" strike="noStrike" u="none">
                <a:solidFill>
                  <a:srgbClr val="000000"/>
                </a:solidFill>
                <a:latin typeface="Frutiger Bold"/>
                <a:ea typeface="Frutiger Bold"/>
                <a:cs typeface="Frutiger Bold"/>
                <a:sym typeface="Frutiger Bold"/>
              </a:rPr>
              <a:t>FareShare South West supports co-ops with weekly deliveries of affordable, good-to-eat surplus food.</a:t>
            </a:r>
            <a:r>
              <a:rPr lang="en-US" sz="2299" strike="noStrike" u="none">
                <a:solidFill>
                  <a:srgbClr val="000000"/>
                </a:solidFill>
                <a:latin typeface="Frutiger"/>
                <a:ea typeface="Frutiger"/>
                <a:cs typeface="Frutiger"/>
                <a:sym typeface="Frutiger"/>
              </a:rPr>
              <a:t> Co-ordinator Kelly said: “We would not be able to do this without FareShare South West, it enables members and their families to access lots of healthy nutritious fruit and vegetables at a very low cost.”</a:t>
            </a:r>
          </a:p>
        </p:txBody>
      </p:sp>
      <p:sp>
        <p:nvSpPr>
          <p:cNvPr name="TextBox 18" id="18"/>
          <p:cNvSpPr txBox="true"/>
          <p:nvPr/>
        </p:nvSpPr>
        <p:spPr>
          <a:xfrm rot="0">
            <a:off x="515149" y="1928242"/>
            <a:ext cx="4252020" cy="497895"/>
          </a:xfrm>
          <a:prstGeom prst="rect">
            <a:avLst/>
          </a:prstGeom>
        </p:spPr>
        <p:txBody>
          <a:bodyPr anchor="t" rtlCol="false" tIns="0" lIns="0" bIns="0" rIns="0">
            <a:spAutoFit/>
          </a:bodyPr>
          <a:lstStyle/>
          <a:p>
            <a:pPr algn="l">
              <a:lnSpc>
                <a:spcPts val="4059"/>
              </a:lnSpc>
            </a:pPr>
            <a:r>
              <a:rPr lang="en-US" sz="2899" b="true">
                <a:solidFill>
                  <a:srgbClr val="000000"/>
                </a:solidFill>
                <a:latin typeface="Frutiger Bold"/>
                <a:ea typeface="Frutiger Bold"/>
                <a:cs typeface="Frutiger Bold"/>
                <a:sym typeface="Frutiger Bold"/>
              </a:rPr>
              <a:t>Plymouth Food Co-Ops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311997" y="-388678"/>
            <a:ext cx="10924783" cy="10060056"/>
            <a:chOff x="0" y="0"/>
            <a:chExt cx="12303008" cy="11329190"/>
          </a:xfrm>
        </p:grpSpPr>
        <p:sp>
          <p:nvSpPr>
            <p:cNvPr name="Freeform 3" id="3"/>
            <p:cNvSpPr/>
            <p:nvPr/>
          </p:nvSpPr>
          <p:spPr>
            <a:xfrm flipH="false" flipV="false" rot="0">
              <a:off x="0" y="0"/>
              <a:ext cx="12304278" cy="11329190"/>
            </a:xfrm>
            <a:custGeom>
              <a:avLst/>
              <a:gdLst/>
              <a:ahLst/>
              <a:cxnLst/>
              <a:rect r="r" b="b" t="t" l="l"/>
              <a:pathLst>
                <a:path h="11329190" w="12304278">
                  <a:moveTo>
                    <a:pt x="11596815" y="0"/>
                  </a:moveTo>
                  <a:lnTo>
                    <a:pt x="706193" y="0"/>
                  </a:lnTo>
                  <a:cubicBezTo>
                    <a:pt x="314957" y="0"/>
                    <a:pt x="0" y="290027"/>
                    <a:pt x="0" y="650296"/>
                  </a:cubicBezTo>
                  <a:lnTo>
                    <a:pt x="0" y="10681161"/>
                  </a:lnTo>
                  <a:cubicBezTo>
                    <a:pt x="0" y="11039163"/>
                    <a:pt x="314957" y="11329190"/>
                    <a:pt x="706193" y="11329190"/>
                  </a:cubicBezTo>
                  <a:lnTo>
                    <a:pt x="11599276" y="11329190"/>
                  </a:lnTo>
                  <a:cubicBezTo>
                    <a:pt x="11988051" y="11329190"/>
                    <a:pt x="12304278" y="11039163"/>
                    <a:pt x="12304278" y="10678895"/>
                  </a:cubicBezTo>
                  <a:lnTo>
                    <a:pt x="12304278" y="650296"/>
                  </a:lnTo>
                  <a:cubicBezTo>
                    <a:pt x="12303008" y="290027"/>
                    <a:pt x="11988051" y="0"/>
                    <a:pt x="11596815" y="0"/>
                  </a:cubicBezTo>
                  <a:close/>
                </a:path>
              </a:pathLst>
            </a:custGeom>
            <a:blipFill>
              <a:blip r:embed="rId2"/>
              <a:stretch>
                <a:fillRect l="0" t="-7965" r="0" b="-7965"/>
              </a:stretch>
            </a:blipFill>
          </p:spPr>
        </p:sp>
      </p:grpSp>
      <p:grpSp>
        <p:nvGrpSpPr>
          <p:cNvPr name="Group 4" id="4"/>
          <p:cNvGrpSpPr/>
          <p:nvPr/>
        </p:nvGrpSpPr>
        <p:grpSpPr>
          <a:xfrm rot="0">
            <a:off x="-2822601" y="9107476"/>
            <a:ext cx="23676305" cy="1962706"/>
            <a:chOff x="0" y="0"/>
            <a:chExt cx="6235735" cy="516927"/>
          </a:xfrm>
        </p:grpSpPr>
        <p:sp>
          <p:nvSpPr>
            <p:cNvPr name="Freeform 5" id="5"/>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6" id="6"/>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2300965" y="-1406677"/>
            <a:ext cx="15345182" cy="2765130"/>
            <a:chOff x="0" y="0"/>
            <a:chExt cx="4041529" cy="728265"/>
          </a:xfrm>
        </p:grpSpPr>
        <p:sp>
          <p:nvSpPr>
            <p:cNvPr name="Freeform 8" id="8"/>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9" id="9"/>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3"/>
            <a:stretch>
              <a:fillRect l="0" t="0" r="0" b="0"/>
            </a:stretch>
          </a:blipFill>
        </p:spPr>
      </p:sp>
      <p:grpSp>
        <p:nvGrpSpPr>
          <p:cNvPr name="Group 11" id="11"/>
          <p:cNvGrpSpPr/>
          <p:nvPr/>
        </p:nvGrpSpPr>
        <p:grpSpPr>
          <a:xfrm rot="0">
            <a:off x="9144000" y="5582654"/>
            <a:ext cx="6131263" cy="3200098"/>
            <a:chOff x="0" y="0"/>
            <a:chExt cx="1614818" cy="842824"/>
          </a:xfrm>
        </p:grpSpPr>
        <p:sp>
          <p:nvSpPr>
            <p:cNvPr name="Freeform 12" id="12"/>
            <p:cNvSpPr/>
            <p:nvPr/>
          </p:nvSpPr>
          <p:spPr>
            <a:xfrm flipH="false" flipV="false" rot="0">
              <a:off x="0" y="0"/>
              <a:ext cx="1614818" cy="842824"/>
            </a:xfrm>
            <a:custGeom>
              <a:avLst/>
              <a:gdLst/>
              <a:ahLst/>
              <a:cxnLst/>
              <a:rect r="r" b="b" t="t" l="l"/>
              <a:pathLst>
                <a:path h="842824" w="1614818">
                  <a:moveTo>
                    <a:pt x="63135" y="0"/>
                  </a:moveTo>
                  <a:lnTo>
                    <a:pt x="1551683" y="0"/>
                  </a:lnTo>
                  <a:cubicBezTo>
                    <a:pt x="1586552" y="0"/>
                    <a:pt x="1614818" y="28266"/>
                    <a:pt x="1614818" y="63135"/>
                  </a:cubicBezTo>
                  <a:lnTo>
                    <a:pt x="1614818" y="779689"/>
                  </a:lnTo>
                  <a:cubicBezTo>
                    <a:pt x="1614818" y="796434"/>
                    <a:pt x="1608166" y="812492"/>
                    <a:pt x="1596326" y="824332"/>
                  </a:cubicBezTo>
                  <a:cubicBezTo>
                    <a:pt x="1584486" y="836172"/>
                    <a:pt x="1568428" y="842824"/>
                    <a:pt x="1551683" y="842824"/>
                  </a:cubicBezTo>
                  <a:lnTo>
                    <a:pt x="63135" y="842824"/>
                  </a:lnTo>
                  <a:cubicBezTo>
                    <a:pt x="28266" y="842824"/>
                    <a:pt x="0" y="814558"/>
                    <a:pt x="0" y="779689"/>
                  </a:cubicBezTo>
                  <a:lnTo>
                    <a:pt x="0" y="63135"/>
                  </a:lnTo>
                  <a:cubicBezTo>
                    <a:pt x="0" y="28266"/>
                    <a:pt x="28266" y="0"/>
                    <a:pt x="63135" y="0"/>
                  </a:cubicBezTo>
                  <a:close/>
                </a:path>
              </a:pathLst>
            </a:custGeom>
            <a:solidFill>
              <a:srgbClr val="2A4F21"/>
            </a:solidFill>
          </p:spPr>
        </p:sp>
        <p:sp>
          <p:nvSpPr>
            <p:cNvPr name="TextBox 13" id="13"/>
            <p:cNvSpPr txBox="true"/>
            <p:nvPr/>
          </p:nvSpPr>
          <p:spPr>
            <a:xfrm>
              <a:off x="0" y="-47625"/>
              <a:ext cx="1614818" cy="890449"/>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515149" y="336243"/>
            <a:ext cx="11136490"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Your partnership supports projects like this</a:t>
            </a:r>
          </a:p>
        </p:txBody>
      </p:sp>
      <p:sp>
        <p:nvSpPr>
          <p:cNvPr name="TextBox 15" id="15"/>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16" id="16"/>
          <p:cNvSpPr txBox="true"/>
          <p:nvPr/>
        </p:nvSpPr>
        <p:spPr>
          <a:xfrm rot="0">
            <a:off x="9580105" y="5929212"/>
            <a:ext cx="5259052" cy="2487930"/>
          </a:xfrm>
          <a:prstGeom prst="rect">
            <a:avLst/>
          </a:prstGeom>
        </p:spPr>
        <p:txBody>
          <a:bodyPr anchor="t" rtlCol="false" tIns="0" lIns="0" bIns="0" rIns="0">
            <a:spAutoFit/>
          </a:bodyPr>
          <a:lstStyle/>
          <a:p>
            <a:pPr algn="l">
              <a:lnSpc>
                <a:spcPts val="2859"/>
              </a:lnSpc>
            </a:pPr>
            <a:r>
              <a:rPr lang="en-US" sz="2199">
                <a:solidFill>
                  <a:srgbClr val="FFFFFF"/>
                </a:solidFill>
                <a:latin typeface="Kalam"/>
                <a:ea typeface="Kalam"/>
                <a:cs typeface="Kalam"/>
                <a:sym typeface="Kalam"/>
              </a:rPr>
              <a:t>“When it comes to health, what you’re putting inside your body is huge. Through cooking sessions, students learn valuable life skills. We give them the confidence to go and cook some relatively simply things at home.”</a:t>
            </a:r>
          </a:p>
          <a:p>
            <a:pPr algn="r">
              <a:lnSpc>
                <a:spcPts val="2599"/>
              </a:lnSpc>
            </a:pPr>
            <a:r>
              <a:rPr lang="en-US" sz="1999">
                <a:solidFill>
                  <a:srgbClr val="FFFFFF"/>
                </a:solidFill>
                <a:latin typeface="Kalam"/>
                <a:ea typeface="Kalam"/>
                <a:cs typeface="Kalam"/>
                <a:sym typeface="Kalam"/>
              </a:rPr>
              <a:t>Ash, chef</a:t>
            </a:r>
            <a:r>
              <a:rPr lang="en-US" b="true" sz="1999">
                <a:solidFill>
                  <a:srgbClr val="000000"/>
                </a:solidFill>
                <a:latin typeface="Kalam Bold"/>
                <a:ea typeface="Kalam Bold"/>
                <a:cs typeface="Kalam Bold"/>
                <a:sym typeface="Kalam Bold"/>
              </a:rPr>
              <a:t> </a:t>
            </a:r>
          </a:p>
        </p:txBody>
      </p:sp>
      <p:sp>
        <p:nvSpPr>
          <p:cNvPr name="TextBox 17" id="17"/>
          <p:cNvSpPr txBox="true"/>
          <p:nvPr/>
        </p:nvSpPr>
        <p:spPr>
          <a:xfrm rot="0">
            <a:off x="515149" y="2782304"/>
            <a:ext cx="6707967" cy="5589905"/>
          </a:xfrm>
          <a:prstGeom prst="rect">
            <a:avLst/>
          </a:prstGeom>
        </p:spPr>
        <p:txBody>
          <a:bodyPr anchor="t" rtlCol="false" tIns="0" lIns="0" bIns="0" rIns="0">
            <a:spAutoFit/>
          </a:bodyPr>
          <a:lstStyle/>
          <a:p>
            <a:pPr algn="l" marL="0" indent="0" lvl="0">
              <a:lnSpc>
                <a:spcPts val="3219"/>
              </a:lnSpc>
              <a:spcBef>
                <a:spcPct val="0"/>
              </a:spcBef>
            </a:pPr>
            <a:r>
              <a:rPr lang="en-US" sz="2299">
                <a:solidFill>
                  <a:srgbClr val="000000"/>
                </a:solidFill>
                <a:latin typeface="Frutiger"/>
                <a:ea typeface="Frutiger"/>
                <a:cs typeface="Frutiger"/>
                <a:sym typeface="Frutiger"/>
              </a:rPr>
              <a:t>LPW provides alternative learning provision in Bedminster, and also coordinates mentoring, play and youth sessions, including Hartcliffe’s Big Hideout adventure playground. 1 in 6 people in Hartcliffe leave school with no qualifications, so support to stay engaged with education is vital.</a:t>
            </a:r>
          </a:p>
          <a:p>
            <a:pPr algn="l" marL="0" indent="0" lvl="0">
              <a:lnSpc>
                <a:spcPts val="3219"/>
              </a:lnSpc>
              <a:spcBef>
                <a:spcPct val="0"/>
              </a:spcBef>
            </a:pPr>
          </a:p>
          <a:p>
            <a:pPr algn="l" marL="0" indent="0" lvl="0">
              <a:lnSpc>
                <a:spcPts val="3219"/>
              </a:lnSpc>
              <a:spcBef>
                <a:spcPct val="0"/>
              </a:spcBef>
            </a:pPr>
            <a:r>
              <a:rPr lang="en-US" b="true" sz="2299" strike="noStrike" u="none">
                <a:solidFill>
                  <a:srgbClr val="000000"/>
                </a:solidFill>
                <a:latin typeface="Frutiger Bold"/>
                <a:ea typeface="Frutiger Bold"/>
                <a:cs typeface="Frutiger Bold"/>
                <a:sym typeface="Frutiger Bold"/>
              </a:rPr>
              <a:t>FareShare South West’s weekly deliveries of fresh ingredients mean better nutrition for young people as they grow.</a:t>
            </a:r>
            <a:r>
              <a:rPr lang="en-US" sz="2299" strike="noStrike" u="none">
                <a:solidFill>
                  <a:srgbClr val="000000"/>
                </a:solidFill>
                <a:latin typeface="Frutiger"/>
                <a:ea typeface="Frutiger"/>
                <a:cs typeface="Frutiger"/>
                <a:sym typeface="Frutiger"/>
              </a:rPr>
              <a:t> The food gives gives children a high-quality meal and the opportunity to try new dishes and ingredients, broadening their experiences at the same time as reducing food waste.</a:t>
            </a:r>
          </a:p>
        </p:txBody>
      </p:sp>
      <p:sp>
        <p:nvSpPr>
          <p:cNvPr name="TextBox 18" id="18"/>
          <p:cNvSpPr txBox="true"/>
          <p:nvPr/>
        </p:nvSpPr>
        <p:spPr>
          <a:xfrm rot="0">
            <a:off x="515149" y="1928242"/>
            <a:ext cx="7097370" cy="497841"/>
          </a:xfrm>
          <a:prstGeom prst="rect">
            <a:avLst/>
          </a:prstGeom>
        </p:spPr>
        <p:txBody>
          <a:bodyPr anchor="t" rtlCol="false" tIns="0" lIns="0" bIns="0" rIns="0">
            <a:spAutoFit/>
          </a:bodyPr>
          <a:lstStyle/>
          <a:p>
            <a:pPr algn="l">
              <a:lnSpc>
                <a:spcPts val="4059"/>
              </a:lnSpc>
            </a:pPr>
            <a:r>
              <a:rPr lang="en-US" sz="2899" b="true">
                <a:solidFill>
                  <a:srgbClr val="000000"/>
                </a:solidFill>
                <a:latin typeface="Frutiger Bold"/>
                <a:ea typeface="Frutiger Bold"/>
                <a:cs typeface="Frutiger Bold"/>
                <a:sym typeface="Frutiger Bold"/>
              </a:rPr>
              <a:t>Learning Partnership West, Bristol</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550408" y="5825660"/>
            <a:ext cx="6690842" cy="4059861"/>
            <a:chOff x="0" y="0"/>
            <a:chExt cx="1341446" cy="813961"/>
          </a:xfrm>
        </p:grpSpPr>
        <p:sp>
          <p:nvSpPr>
            <p:cNvPr name="Freeform 3" id="3"/>
            <p:cNvSpPr/>
            <p:nvPr/>
          </p:nvSpPr>
          <p:spPr>
            <a:xfrm flipH="false" flipV="false" rot="0">
              <a:off x="0" y="0"/>
              <a:ext cx="1341446" cy="813961"/>
            </a:xfrm>
            <a:custGeom>
              <a:avLst/>
              <a:gdLst/>
              <a:ahLst/>
              <a:cxnLst/>
              <a:rect r="r" b="b" t="t" l="l"/>
              <a:pathLst>
                <a:path h="813961" w="1341446">
                  <a:moveTo>
                    <a:pt x="57855" y="0"/>
                  </a:moveTo>
                  <a:lnTo>
                    <a:pt x="1283592" y="0"/>
                  </a:lnTo>
                  <a:cubicBezTo>
                    <a:pt x="1298936" y="0"/>
                    <a:pt x="1313651" y="6095"/>
                    <a:pt x="1324501" y="16945"/>
                  </a:cubicBezTo>
                  <a:cubicBezTo>
                    <a:pt x="1335351" y="27795"/>
                    <a:pt x="1341446" y="42511"/>
                    <a:pt x="1341446" y="57855"/>
                  </a:cubicBezTo>
                  <a:lnTo>
                    <a:pt x="1341446" y="756106"/>
                  </a:lnTo>
                  <a:cubicBezTo>
                    <a:pt x="1341446" y="771450"/>
                    <a:pt x="1335351" y="786166"/>
                    <a:pt x="1324501" y="797016"/>
                  </a:cubicBezTo>
                  <a:cubicBezTo>
                    <a:pt x="1313651" y="807866"/>
                    <a:pt x="1298936" y="813961"/>
                    <a:pt x="1283592" y="813961"/>
                  </a:cubicBezTo>
                  <a:lnTo>
                    <a:pt x="57855" y="813961"/>
                  </a:lnTo>
                  <a:cubicBezTo>
                    <a:pt x="42511" y="813961"/>
                    <a:pt x="27795" y="807866"/>
                    <a:pt x="16945" y="797016"/>
                  </a:cubicBezTo>
                  <a:cubicBezTo>
                    <a:pt x="6095" y="786166"/>
                    <a:pt x="0" y="771450"/>
                    <a:pt x="0" y="756106"/>
                  </a:cubicBezTo>
                  <a:lnTo>
                    <a:pt x="0" y="57855"/>
                  </a:lnTo>
                  <a:cubicBezTo>
                    <a:pt x="0" y="42511"/>
                    <a:pt x="6095" y="27795"/>
                    <a:pt x="16945" y="16945"/>
                  </a:cubicBezTo>
                  <a:cubicBezTo>
                    <a:pt x="27795" y="6095"/>
                    <a:pt x="42511" y="0"/>
                    <a:pt x="57855" y="0"/>
                  </a:cubicBezTo>
                  <a:close/>
                </a:path>
              </a:pathLst>
            </a:custGeom>
            <a:blipFill>
              <a:blip r:embed="rId2"/>
              <a:stretch>
                <a:fillRect l="0" t="-4961" r="0" b="-4961"/>
              </a:stretch>
            </a:blipFill>
          </p:spPr>
        </p:sp>
      </p:grpSp>
      <p:grpSp>
        <p:nvGrpSpPr>
          <p:cNvPr name="Group 4" id="4"/>
          <p:cNvGrpSpPr/>
          <p:nvPr/>
        </p:nvGrpSpPr>
        <p:grpSpPr>
          <a:xfrm rot="0">
            <a:off x="-3089197" y="9113277"/>
            <a:ext cx="23676305" cy="1962706"/>
            <a:chOff x="0" y="0"/>
            <a:chExt cx="6235735" cy="516927"/>
          </a:xfrm>
        </p:grpSpPr>
        <p:sp>
          <p:nvSpPr>
            <p:cNvPr name="Freeform 5" id="5"/>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6" id="6"/>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sp>
        <p:nvSpPr>
          <p:cNvPr name="Freeform 7" id="7"/>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3"/>
            <a:stretch>
              <a:fillRect l="0" t="0" r="0" b="0"/>
            </a:stretch>
          </a:blipFill>
        </p:spPr>
      </p:sp>
      <p:grpSp>
        <p:nvGrpSpPr>
          <p:cNvPr name="Group 8" id="8"/>
          <p:cNvGrpSpPr/>
          <p:nvPr/>
        </p:nvGrpSpPr>
        <p:grpSpPr>
          <a:xfrm rot="0">
            <a:off x="519247" y="2800604"/>
            <a:ext cx="1811655" cy="1817881"/>
            <a:chOff x="0" y="0"/>
            <a:chExt cx="811173" cy="813961"/>
          </a:xfrm>
        </p:grpSpPr>
        <p:sp>
          <p:nvSpPr>
            <p:cNvPr name="Freeform 9" id="9"/>
            <p:cNvSpPr/>
            <p:nvPr/>
          </p:nvSpPr>
          <p:spPr>
            <a:xfrm flipH="false" flipV="false" rot="0">
              <a:off x="0" y="0"/>
              <a:ext cx="811173" cy="813961"/>
            </a:xfrm>
            <a:custGeom>
              <a:avLst/>
              <a:gdLst/>
              <a:ahLst/>
              <a:cxnLst/>
              <a:rect r="r" b="b" t="t" l="l"/>
              <a:pathLst>
                <a:path h="813961" w="811173">
                  <a:moveTo>
                    <a:pt x="213670" y="0"/>
                  </a:moveTo>
                  <a:lnTo>
                    <a:pt x="597503" y="0"/>
                  </a:lnTo>
                  <a:cubicBezTo>
                    <a:pt x="654172" y="0"/>
                    <a:pt x="708520" y="22512"/>
                    <a:pt x="748591" y="62582"/>
                  </a:cubicBezTo>
                  <a:cubicBezTo>
                    <a:pt x="788662" y="102653"/>
                    <a:pt x="811173" y="157001"/>
                    <a:pt x="811173" y="213670"/>
                  </a:cubicBezTo>
                  <a:lnTo>
                    <a:pt x="811173" y="600291"/>
                  </a:lnTo>
                  <a:cubicBezTo>
                    <a:pt x="811173" y="656960"/>
                    <a:pt x="788662" y="711308"/>
                    <a:pt x="748591" y="751379"/>
                  </a:cubicBezTo>
                  <a:cubicBezTo>
                    <a:pt x="708520" y="791449"/>
                    <a:pt x="654172" y="813961"/>
                    <a:pt x="597503" y="813961"/>
                  </a:cubicBezTo>
                  <a:lnTo>
                    <a:pt x="213670" y="813961"/>
                  </a:lnTo>
                  <a:cubicBezTo>
                    <a:pt x="157001" y="813961"/>
                    <a:pt x="102653" y="791449"/>
                    <a:pt x="62582" y="751379"/>
                  </a:cubicBezTo>
                  <a:cubicBezTo>
                    <a:pt x="22512" y="711308"/>
                    <a:pt x="0" y="656960"/>
                    <a:pt x="0" y="600291"/>
                  </a:cubicBezTo>
                  <a:lnTo>
                    <a:pt x="0" y="213670"/>
                  </a:lnTo>
                  <a:cubicBezTo>
                    <a:pt x="0" y="157001"/>
                    <a:pt x="22512" y="102653"/>
                    <a:pt x="62582" y="62582"/>
                  </a:cubicBezTo>
                  <a:cubicBezTo>
                    <a:pt x="102653" y="22512"/>
                    <a:pt x="157001" y="0"/>
                    <a:pt x="213670" y="0"/>
                  </a:cubicBezTo>
                  <a:close/>
                </a:path>
              </a:pathLst>
            </a:custGeom>
            <a:blipFill>
              <a:blip r:embed="rId4"/>
              <a:stretch>
                <a:fillRect l="-27950" t="0" r="-27950" b="0"/>
              </a:stretch>
            </a:blipFill>
          </p:spPr>
        </p:sp>
      </p:grpSp>
      <p:grpSp>
        <p:nvGrpSpPr>
          <p:cNvPr name="Group 10" id="10"/>
          <p:cNvGrpSpPr/>
          <p:nvPr/>
        </p:nvGrpSpPr>
        <p:grpSpPr>
          <a:xfrm rot="0">
            <a:off x="519247" y="5023297"/>
            <a:ext cx="1811655" cy="1817881"/>
            <a:chOff x="0" y="0"/>
            <a:chExt cx="811173" cy="813961"/>
          </a:xfrm>
        </p:grpSpPr>
        <p:sp>
          <p:nvSpPr>
            <p:cNvPr name="Freeform 11" id="11"/>
            <p:cNvSpPr/>
            <p:nvPr/>
          </p:nvSpPr>
          <p:spPr>
            <a:xfrm flipH="false" flipV="false" rot="0">
              <a:off x="0" y="0"/>
              <a:ext cx="811173" cy="813961"/>
            </a:xfrm>
            <a:custGeom>
              <a:avLst/>
              <a:gdLst/>
              <a:ahLst/>
              <a:cxnLst/>
              <a:rect r="r" b="b" t="t" l="l"/>
              <a:pathLst>
                <a:path h="813961" w="811173">
                  <a:moveTo>
                    <a:pt x="213670" y="0"/>
                  </a:moveTo>
                  <a:lnTo>
                    <a:pt x="597503" y="0"/>
                  </a:lnTo>
                  <a:cubicBezTo>
                    <a:pt x="654172" y="0"/>
                    <a:pt x="708520" y="22512"/>
                    <a:pt x="748591" y="62582"/>
                  </a:cubicBezTo>
                  <a:cubicBezTo>
                    <a:pt x="788662" y="102653"/>
                    <a:pt x="811173" y="157001"/>
                    <a:pt x="811173" y="213670"/>
                  </a:cubicBezTo>
                  <a:lnTo>
                    <a:pt x="811173" y="600291"/>
                  </a:lnTo>
                  <a:cubicBezTo>
                    <a:pt x="811173" y="656960"/>
                    <a:pt x="788662" y="711308"/>
                    <a:pt x="748591" y="751379"/>
                  </a:cubicBezTo>
                  <a:cubicBezTo>
                    <a:pt x="708520" y="791449"/>
                    <a:pt x="654172" y="813961"/>
                    <a:pt x="597503" y="813961"/>
                  </a:cubicBezTo>
                  <a:lnTo>
                    <a:pt x="213670" y="813961"/>
                  </a:lnTo>
                  <a:cubicBezTo>
                    <a:pt x="157001" y="813961"/>
                    <a:pt x="102653" y="791449"/>
                    <a:pt x="62582" y="751379"/>
                  </a:cubicBezTo>
                  <a:cubicBezTo>
                    <a:pt x="22512" y="711308"/>
                    <a:pt x="0" y="656960"/>
                    <a:pt x="0" y="600291"/>
                  </a:cubicBezTo>
                  <a:lnTo>
                    <a:pt x="0" y="213670"/>
                  </a:lnTo>
                  <a:cubicBezTo>
                    <a:pt x="0" y="157001"/>
                    <a:pt x="22512" y="102653"/>
                    <a:pt x="62582" y="62582"/>
                  </a:cubicBezTo>
                  <a:cubicBezTo>
                    <a:pt x="102653" y="22512"/>
                    <a:pt x="157001" y="0"/>
                    <a:pt x="213670" y="0"/>
                  </a:cubicBezTo>
                  <a:close/>
                </a:path>
              </a:pathLst>
            </a:custGeom>
            <a:blipFill>
              <a:blip r:embed="rId5"/>
              <a:stretch>
                <a:fillRect l="-28841" t="0" r="-28841" b="0"/>
              </a:stretch>
            </a:blipFill>
          </p:spPr>
        </p:sp>
      </p:grpSp>
      <p:grpSp>
        <p:nvGrpSpPr>
          <p:cNvPr name="Group 12" id="12"/>
          <p:cNvGrpSpPr/>
          <p:nvPr/>
        </p:nvGrpSpPr>
        <p:grpSpPr>
          <a:xfrm rot="0">
            <a:off x="12550408" y="-230323"/>
            <a:ext cx="6047202" cy="3618224"/>
            <a:chOff x="0" y="0"/>
            <a:chExt cx="1235245" cy="739085"/>
          </a:xfrm>
        </p:grpSpPr>
        <p:sp>
          <p:nvSpPr>
            <p:cNvPr name="Freeform 13" id="13"/>
            <p:cNvSpPr/>
            <p:nvPr/>
          </p:nvSpPr>
          <p:spPr>
            <a:xfrm flipH="false" flipV="false" rot="0">
              <a:off x="0" y="0"/>
              <a:ext cx="1235245" cy="739085"/>
            </a:xfrm>
            <a:custGeom>
              <a:avLst/>
              <a:gdLst/>
              <a:ahLst/>
              <a:cxnLst/>
              <a:rect r="r" b="b" t="t" l="l"/>
              <a:pathLst>
                <a:path h="739085" w="1235245">
                  <a:moveTo>
                    <a:pt x="64012" y="0"/>
                  </a:moveTo>
                  <a:lnTo>
                    <a:pt x="1171233" y="0"/>
                  </a:lnTo>
                  <a:cubicBezTo>
                    <a:pt x="1206586" y="0"/>
                    <a:pt x="1235245" y="28659"/>
                    <a:pt x="1235245" y="64012"/>
                  </a:cubicBezTo>
                  <a:lnTo>
                    <a:pt x="1235245" y="675072"/>
                  </a:lnTo>
                  <a:cubicBezTo>
                    <a:pt x="1235245" y="710425"/>
                    <a:pt x="1206586" y="739085"/>
                    <a:pt x="1171233" y="739085"/>
                  </a:cubicBezTo>
                  <a:lnTo>
                    <a:pt x="64012" y="739085"/>
                  </a:lnTo>
                  <a:cubicBezTo>
                    <a:pt x="28659" y="739085"/>
                    <a:pt x="0" y="710425"/>
                    <a:pt x="0" y="675072"/>
                  </a:cubicBezTo>
                  <a:lnTo>
                    <a:pt x="0" y="64012"/>
                  </a:lnTo>
                  <a:cubicBezTo>
                    <a:pt x="0" y="28659"/>
                    <a:pt x="28659" y="0"/>
                    <a:pt x="64012" y="0"/>
                  </a:cubicBezTo>
                  <a:close/>
                </a:path>
              </a:pathLst>
            </a:custGeom>
            <a:blipFill>
              <a:blip r:embed="rId6"/>
              <a:stretch>
                <a:fillRect l="-3249" t="0" r="-3249" b="0"/>
              </a:stretch>
            </a:blipFill>
          </p:spPr>
        </p:sp>
      </p:grpSp>
      <p:grpSp>
        <p:nvGrpSpPr>
          <p:cNvPr name="Group 14" id="14"/>
          <p:cNvGrpSpPr/>
          <p:nvPr/>
        </p:nvGrpSpPr>
        <p:grpSpPr>
          <a:xfrm rot="0">
            <a:off x="14010940" y="3076795"/>
            <a:ext cx="4586670" cy="3126406"/>
            <a:chOff x="0" y="0"/>
            <a:chExt cx="1324663" cy="902928"/>
          </a:xfrm>
        </p:grpSpPr>
        <p:sp>
          <p:nvSpPr>
            <p:cNvPr name="Freeform 15" id="15"/>
            <p:cNvSpPr/>
            <p:nvPr/>
          </p:nvSpPr>
          <p:spPr>
            <a:xfrm flipH="false" flipV="false" rot="0">
              <a:off x="0" y="0"/>
              <a:ext cx="1324663" cy="902928"/>
            </a:xfrm>
            <a:custGeom>
              <a:avLst/>
              <a:gdLst/>
              <a:ahLst/>
              <a:cxnLst/>
              <a:rect r="r" b="b" t="t" l="l"/>
              <a:pathLst>
                <a:path h="902928" w="1324663">
                  <a:moveTo>
                    <a:pt x="84396" y="0"/>
                  </a:moveTo>
                  <a:lnTo>
                    <a:pt x="1240267" y="0"/>
                  </a:lnTo>
                  <a:cubicBezTo>
                    <a:pt x="1262650" y="0"/>
                    <a:pt x="1284117" y="8892"/>
                    <a:pt x="1299944" y="24719"/>
                  </a:cubicBezTo>
                  <a:cubicBezTo>
                    <a:pt x="1315771" y="40546"/>
                    <a:pt x="1324663" y="62013"/>
                    <a:pt x="1324663" y="84396"/>
                  </a:cubicBezTo>
                  <a:lnTo>
                    <a:pt x="1324663" y="818532"/>
                  </a:lnTo>
                  <a:cubicBezTo>
                    <a:pt x="1324663" y="840915"/>
                    <a:pt x="1315771" y="862382"/>
                    <a:pt x="1299944" y="878209"/>
                  </a:cubicBezTo>
                  <a:cubicBezTo>
                    <a:pt x="1284117" y="894036"/>
                    <a:pt x="1262650" y="902928"/>
                    <a:pt x="1240267" y="902928"/>
                  </a:cubicBezTo>
                  <a:lnTo>
                    <a:pt x="84396" y="902928"/>
                  </a:lnTo>
                  <a:cubicBezTo>
                    <a:pt x="62013" y="902928"/>
                    <a:pt x="40546" y="894036"/>
                    <a:pt x="24719" y="878209"/>
                  </a:cubicBezTo>
                  <a:cubicBezTo>
                    <a:pt x="8892" y="862382"/>
                    <a:pt x="0" y="840915"/>
                    <a:pt x="0" y="818532"/>
                  </a:cubicBezTo>
                  <a:lnTo>
                    <a:pt x="0" y="84396"/>
                  </a:lnTo>
                  <a:cubicBezTo>
                    <a:pt x="0" y="62013"/>
                    <a:pt x="8892" y="40546"/>
                    <a:pt x="24719" y="24719"/>
                  </a:cubicBezTo>
                  <a:cubicBezTo>
                    <a:pt x="40546" y="8892"/>
                    <a:pt x="62013" y="0"/>
                    <a:pt x="84396" y="0"/>
                  </a:cubicBezTo>
                  <a:close/>
                </a:path>
              </a:pathLst>
            </a:custGeom>
            <a:blipFill>
              <a:blip r:embed="rId7"/>
              <a:stretch>
                <a:fillRect l="0" t="-4948" r="0" b="-4948"/>
              </a:stretch>
            </a:blipFill>
          </p:spPr>
        </p:sp>
      </p:grpSp>
      <p:grpSp>
        <p:nvGrpSpPr>
          <p:cNvPr name="Group 16" id="16"/>
          <p:cNvGrpSpPr/>
          <p:nvPr/>
        </p:nvGrpSpPr>
        <p:grpSpPr>
          <a:xfrm rot="0">
            <a:off x="-2300965" y="-1406677"/>
            <a:ext cx="15345182" cy="2765130"/>
            <a:chOff x="0" y="0"/>
            <a:chExt cx="4041529" cy="728265"/>
          </a:xfrm>
        </p:grpSpPr>
        <p:sp>
          <p:nvSpPr>
            <p:cNvPr name="Freeform 17" id="17"/>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18" id="18"/>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0">
            <a:off x="358582" y="7245990"/>
            <a:ext cx="11464605" cy="1591063"/>
            <a:chOff x="0" y="0"/>
            <a:chExt cx="3019484" cy="419045"/>
          </a:xfrm>
        </p:grpSpPr>
        <p:sp>
          <p:nvSpPr>
            <p:cNvPr name="Freeform 20" id="20"/>
            <p:cNvSpPr/>
            <p:nvPr/>
          </p:nvSpPr>
          <p:spPr>
            <a:xfrm flipH="false" flipV="false" rot="0">
              <a:off x="0" y="0"/>
              <a:ext cx="3019484" cy="419045"/>
            </a:xfrm>
            <a:custGeom>
              <a:avLst/>
              <a:gdLst/>
              <a:ahLst/>
              <a:cxnLst/>
              <a:rect r="r" b="b" t="t" l="l"/>
              <a:pathLst>
                <a:path h="419045" w="3019484">
                  <a:moveTo>
                    <a:pt x="33764" y="0"/>
                  </a:moveTo>
                  <a:lnTo>
                    <a:pt x="2985720" y="0"/>
                  </a:lnTo>
                  <a:cubicBezTo>
                    <a:pt x="2994675" y="0"/>
                    <a:pt x="3003263" y="3557"/>
                    <a:pt x="3009595" y="9889"/>
                  </a:cubicBezTo>
                  <a:cubicBezTo>
                    <a:pt x="3015927" y="16221"/>
                    <a:pt x="3019484" y="24810"/>
                    <a:pt x="3019484" y="33764"/>
                  </a:cubicBezTo>
                  <a:lnTo>
                    <a:pt x="3019484" y="385281"/>
                  </a:lnTo>
                  <a:cubicBezTo>
                    <a:pt x="3019484" y="403928"/>
                    <a:pt x="3004368" y="419045"/>
                    <a:pt x="2985720" y="419045"/>
                  </a:cubicBezTo>
                  <a:lnTo>
                    <a:pt x="33764" y="419045"/>
                  </a:lnTo>
                  <a:cubicBezTo>
                    <a:pt x="24810" y="419045"/>
                    <a:pt x="16221" y="415488"/>
                    <a:pt x="9889" y="409156"/>
                  </a:cubicBezTo>
                  <a:cubicBezTo>
                    <a:pt x="3557" y="402824"/>
                    <a:pt x="0" y="394236"/>
                    <a:pt x="0" y="385281"/>
                  </a:cubicBezTo>
                  <a:lnTo>
                    <a:pt x="0" y="33764"/>
                  </a:lnTo>
                  <a:cubicBezTo>
                    <a:pt x="0" y="24810"/>
                    <a:pt x="3557" y="16221"/>
                    <a:pt x="9889" y="9889"/>
                  </a:cubicBezTo>
                  <a:cubicBezTo>
                    <a:pt x="16221" y="3557"/>
                    <a:pt x="24810" y="0"/>
                    <a:pt x="33764" y="0"/>
                  </a:cubicBezTo>
                  <a:close/>
                </a:path>
              </a:pathLst>
            </a:custGeom>
            <a:solidFill>
              <a:srgbClr val="2A4F21"/>
            </a:solidFill>
          </p:spPr>
        </p:sp>
        <p:sp>
          <p:nvSpPr>
            <p:cNvPr name="TextBox 21" id="21"/>
            <p:cNvSpPr txBox="true"/>
            <p:nvPr/>
          </p:nvSpPr>
          <p:spPr>
            <a:xfrm>
              <a:off x="0" y="-47625"/>
              <a:ext cx="3019484" cy="466670"/>
            </a:xfrm>
            <a:prstGeom prst="rect">
              <a:avLst/>
            </a:prstGeom>
          </p:spPr>
          <p:txBody>
            <a:bodyPr anchor="ctr" rtlCol="false" tIns="50800" lIns="50800" bIns="50800" rIns="50800"/>
            <a:lstStyle/>
            <a:p>
              <a:pPr algn="ctr">
                <a:lnSpc>
                  <a:spcPts val="2659"/>
                </a:lnSpc>
              </a:pPr>
            </a:p>
          </p:txBody>
        </p:sp>
      </p:grpSp>
      <p:sp>
        <p:nvSpPr>
          <p:cNvPr name="TextBox 22" id="22"/>
          <p:cNvSpPr txBox="true"/>
          <p:nvPr/>
        </p:nvSpPr>
        <p:spPr>
          <a:xfrm rot="0">
            <a:off x="8748955" y="4442803"/>
            <a:ext cx="2877905" cy="356289"/>
          </a:xfrm>
          <a:prstGeom prst="rect">
            <a:avLst/>
          </a:prstGeom>
        </p:spPr>
        <p:txBody>
          <a:bodyPr anchor="t" rtlCol="false" tIns="0" lIns="0" bIns="0" rIns="0">
            <a:spAutoFit/>
          </a:bodyPr>
          <a:lstStyle/>
          <a:p>
            <a:pPr algn="r">
              <a:lnSpc>
                <a:spcPts val="2939"/>
              </a:lnSpc>
              <a:spcBef>
                <a:spcPct val="0"/>
              </a:spcBef>
            </a:pPr>
            <a:r>
              <a:rPr lang="en-US" sz="2099">
                <a:solidFill>
                  <a:srgbClr val="FFFFFF"/>
                </a:solidFill>
                <a:latin typeface="Kalam"/>
                <a:ea typeface="Kalam"/>
                <a:cs typeface="Kalam"/>
                <a:sym typeface="Kalam"/>
              </a:rPr>
              <a:t>“It's ben ve</a:t>
            </a:r>
            <a:r>
              <a:rPr lang="en-US" sz="2099">
                <a:solidFill>
                  <a:srgbClr val="FFFFFF"/>
                </a:solidFill>
                <a:latin typeface="Kalam"/>
                <a:ea typeface="Kalam"/>
                <a:cs typeface="Kalam"/>
                <a:sym typeface="Kalam"/>
              </a:rPr>
              <a:t>r </a:t>
            </a:r>
          </a:p>
        </p:txBody>
      </p:sp>
      <p:sp>
        <p:nvSpPr>
          <p:cNvPr name="TextBox 23" id="23"/>
          <p:cNvSpPr txBox="true"/>
          <p:nvPr/>
        </p:nvSpPr>
        <p:spPr>
          <a:xfrm rot="0">
            <a:off x="2749098" y="2806256"/>
            <a:ext cx="9281958" cy="1758950"/>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At a hub: for teams of 4 to 6 volunteers</a:t>
            </a:r>
          </a:p>
          <a:p>
            <a:pPr algn="l">
              <a:lnSpc>
                <a:spcPts val="2800"/>
              </a:lnSpc>
            </a:pPr>
            <a:r>
              <a:rPr lang="en-US" sz="2000">
                <a:solidFill>
                  <a:srgbClr val="000000"/>
                </a:solidFill>
                <a:latin typeface="Frutiger"/>
                <a:ea typeface="Frutiger"/>
                <a:cs typeface="Frutiger"/>
                <a:sym typeface="Frutiger"/>
              </a:rPr>
              <a:t>As a group of Warehouse Assistants, make real impact by supporting our daily operations with hands-on, active tasks. From packing food orders to quality-checking our fresh produce, t</a:t>
            </a:r>
            <a:r>
              <a:rPr lang="en-US" sz="2000">
                <a:solidFill>
                  <a:srgbClr val="000000"/>
                </a:solidFill>
                <a:latin typeface="Frutiger"/>
                <a:ea typeface="Frutiger"/>
                <a:cs typeface="Frutiger"/>
                <a:sym typeface="Frutiger"/>
              </a:rPr>
              <a:t>hese shifts are great for teambuilding and colleague wellbeing.</a:t>
            </a:r>
          </a:p>
        </p:txBody>
      </p:sp>
      <p:sp>
        <p:nvSpPr>
          <p:cNvPr name="TextBox 24" id="24"/>
          <p:cNvSpPr txBox="true"/>
          <p:nvPr/>
        </p:nvSpPr>
        <p:spPr>
          <a:xfrm rot="0">
            <a:off x="515149" y="336243"/>
            <a:ext cx="10789778"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Corporate volunteering opportunities</a:t>
            </a:r>
          </a:p>
        </p:txBody>
      </p:sp>
      <p:sp>
        <p:nvSpPr>
          <p:cNvPr name="TextBox 25" id="25"/>
          <p:cNvSpPr txBox="true"/>
          <p:nvPr/>
        </p:nvSpPr>
        <p:spPr>
          <a:xfrm rot="0">
            <a:off x="515149" y="9472940"/>
            <a:ext cx="10039079" cy="349277"/>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26" id="26"/>
          <p:cNvSpPr txBox="true"/>
          <p:nvPr/>
        </p:nvSpPr>
        <p:spPr>
          <a:xfrm rot="0">
            <a:off x="457999" y="1627759"/>
            <a:ext cx="11777307" cy="763270"/>
          </a:xfrm>
          <a:prstGeom prst="rect">
            <a:avLst/>
          </a:prstGeom>
        </p:spPr>
        <p:txBody>
          <a:bodyPr anchor="t" rtlCol="false" tIns="0" lIns="0" bIns="0" rIns="0">
            <a:spAutoFit/>
          </a:bodyPr>
          <a:lstStyle/>
          <a:p>
            <a:pPr algn="l">
              <a:lnSpc>
                <a:spcPts val="3079"/>
              </a:lnSpc>
            </a:pPr>
            <a:r>
              <a:rPr lang="en-US" sz="2199">
                <a:solidFill>
                  <a:srgbClr val="000000"/>
                </a:solidFill>
                <a:latin typeface="Frutiger"/>
                <a:ea typeface="Frutiger"/>
                <a:cs typeface="Frutiger"/>
                <a:sym typeface="Frutiger"/>
              </a:rPr>
              <a:t>Our partners tell us they love volunteering! J</a:t>
            </a:r>
            <a:r>
              <a:rPr lang="en-US" sz="2199">
                <a:solidFill>
                  <a:srgbClr val="000000"/>
                </a:solidFill>
                <a:latin typeface="Frutiger"/>
                <a:ea typeface="Frutiger"/>
                <a:cs typeface="Frutiger"/>
                <a:sym typeface="Frutiger"/>
              </a:rPr>
              <a:t>oin us for an active, inspiring day, supporting us with tasks that benefit people and planet, and bring FareShare South West to life. </a:t>
            </a:r>
          </a:p>
        </p:txBody>
      </p:sp>
      <p:sp>
        <p:nvSpPr>
          <p:cNvPr name="TextBox 27" id="27"/>
          <p:cNvSpPr txBox="true"/>
          <p:nvPr/>
        </p:nvSpPr>
        <p:spPr>
          <a:xfrm rot="0">
            <a:off x="2773363" y="5028950"/>
            <a:ext cx="9233429" cy="1758950"/>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On a van as a Driver’s Mate: for individuals</a:t>
            </a:r>
          </a:p>
          <a:p>
            <a:pPr algn="l">
              <a:lnSpc>
                <a:spcPts val="2800"/>
              </a:lnSpc>
            </a:pPr>
            <a:r>
              <a:rPr lang="en-US" sz="2000">
                <a:solidFill>
                  <a:srgbClr val="000000"/>
                </a:solidFill>
                <a:latin typeface="Frutiger"/>
                <a:ea typeface="Frutiger"/>
                <a:cs typeface="Frutiger"/>
                <a:sym typeface="Frutiger"/>
              </a:rPr>
              <a:t>Load up a van and jump in with a volunteer driver, helping to deliver good food directly to the doorsteps of those we support. You’ll meet brilliant charities and people on the frontline as you navigate Bristol and beyond to make food deliveries. </a:t>
            </a:r>
          </a:p>
        </p:txBody>
      </p:sp>
      <p:sp>
        <p:nvSpPr>
          <p:cNvPr name="TextBox 28" id="28"/>
          <p:cNvSpPr txBox="true"/>
          <p:nvPr/>
        </p:nvSpPr>
        <p:spPr>
          <a:xfrm rot="0">
            <a:off x="667538" y="7538919"/>
            <a:ext cx="10846694" cy="1024255"/>
          </a:xfrm>
          <a:prstGeom prst="rect">
            <a:avLst/>
          </a:prstGeom>
        </p:spPr>
        <p:txBody>
          <a:bodyPr anchor="t" rtlCol="false" tIns="0" lIns="0" bIns="0" rIns="0">
            <a:spAutoFit/>
          </a:bodyPr>
          <a:lstStyle/>
          <a:p>
            <a:pPr algn="l">
              <a:lnSpc>
                <a:spcPts val="2874"/>
              </a:lnSpc>
            </a:pPr>
            <a:r>
              <a:rPr lang="en-US" sz="2499">
                <a:solidFill>
                  <a:srgbClr val="FFFFFF"/>
                </a:solidFill>
                <a:latin typeface="Kalam"/>
                <a:ea typeface="Kalam"/>
                <a:cs typeface="Kalam"/>
                <a:sym typeface="Kalam"/>
              </a:rPr>
              <a:t>“A</a:t>
            </a:r>
            <a:r>
              <a:rPr lang="en-US" sz="2499">
                <a:solidFill>
                  <a:srgbClr val="FFFFFF"/>
                </a:solidFill>
                <a:latin typeface="Kalam"/>
                <a:ea typeface="Kalam"/>
                <a:cs typeface="Kalam"/>
                <a:sym typeface="Kalam"/>
              </a:rPr>
              <a:t> rewarding day that takes you away from the day to day role and makes you appreciate the volume of food that would go to waste.”</a:t>
            </a:r>
          </a:p>
          <a:p>
            <a:pPr algn="r">
              <a:lnSpc>
                <a:spcPts val="2414"/>
              </a:lnSpc>
            </a:pPr>
            <a:r>
              <a:rPr lang="en-US" sz="2099">
                <a:solidFill>
                  <a:srgbClr val="FFFFFF"/>
                </a:solidFill>
                <a:latin typeface="Kalam"/>
                <a:ea typeface="Kalam"/>
                <a:cs typeface="Kalam"/>
                <a:sym typeface="Kalam"/>
              </a:rPr>
              <a:t>Olly</a:t>
            </a:r>
            <a:r>
              <a:rPr lang="en-US" sz="2099">
                <a:solidFill>
                  <a:srgbClr val="FFFFFF"/>
                </a:solidFill>
                <a:latin typeface="Kalam"/>
                <a:ea typeface="Kalam"/>
                <a:cs typeface="Kalam"/>
                <a:sym typeface="Kalam"/>
              </a:rPr>
              <a:t>, corporate volunteer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510601" y="6042029"/>
            <a:ext cx="6737272" cy="4088033"/>
            <a:chOff x="0" y="0"/>
            <a:chExt cx="1341446" cy="813961"/>
          </a:xfrm>
        </p:grpSpPr>
        <p:sp>
          <p:nvSpPr>
            <p:cNvPr name="Freeform 3" id="3"/>
            <p:cNvSpPr/>
            <p:nvPr/>
          </p:nvSpPr>
          <p:spPr>
            <a:xfrm flipH="false" flipV="false" rot="0">
              <a:off x="0" y="0"/>
              <a:ext cx="1341446" cy="813961"/>
            </a:xfrm>
            <a:custGeom>
              <a:avLst/>
              <a:gdLst/>
              <a:ahLst/>
              <a:cxnLst/>
              <a:rect r="r" b="b" t="t" l="l"/>
              <a:pathLst>
                <a:path h="813961" w="1341446">
                  <a:moveTo>
                    <a:pt x="57456" y="0"/>
                  </a:moveTo>
                  <a:lnTo>
                    <a:pt x="1283990" y="0"/>
                  </a:lnTo>
                  <a:cubicBezTo>
                    <a:pt x="1299228" y="0"/>
                    <a:pt x="1313843" y="6053"/>
                    <a:pt x="1324618" y="16828"/>
                  </a:cubicBezTo>
                  <a:cubicBezTo>
                    <a:pt x="1335393" y="27604"/>
                    <a:pt x="1341446" y="42218"/>
                    <a:pt x="1341446" y="57456"/>
                  </a:cubicBezTo>
                  <a:lnTo>
                    <a:pt x="1341446" y="756505"/>
                  </a:lnTo>
                  <a:cubicBezTo>
                    <a:pt x="1341446" y="788237"/>
                    <a:pt x="1315722" y="813961"/>
                    <a:pt x="1283990" y="813961"/>
                  </a:cubicBezTo>
                  <a:lnTo>
                    <a:pt x="57456" y="813961"/>
                  </a:lnTo>
                  <a:cubicBezTo>
                    <a:pt x="25724" y="813961"/>
                    <a:pt x="0" y="788237"/>
                    <a:pt x="0" y="756505"/>
                  </a:cubicBezTo>
                  <a:lnTo>
                    <a:pt x="0" y="57456"/>
                  </a:lnTo>
                  <a:cubicBezTo>
                    <a:pt x="0" y="25724"/>
                    <a:pt x="25724" y="0"/>
                    <a:pt x="57456" y="0"/>
                  </a:cubicBezTo>
                  <a:close/>
                </a:path>
              </a:pathLst>
            </a:custGeom>
            <a:blipFill>
              <a:blip r:embed="rId2"/>
              <a:stretch>
                <a:fillRect l="0" t="-23453" r="0" b="0"/>
              </a:stretch>
            </a:blipFill>
          </p:spPr>
        </p:sp>
      </p:grpSp>
      <p:grpSp>
        <p:nvGrpSpPr>
          <p:cNvPr name="Group 4" id="4"/>
          <p:cNvGrpSpPr/>
          <p:nvPr/>
        </p:nvGrpSpPr>
        <p:grpSpPr>
          <a:xfrm rot="0">
            <a:off x="-2822601" y="9107476"/>
            <a:ext cx="23676305" cy="1962706"/>
            <a:chOff x="0" y="0"/>
            <a:chExt cx="6235735" cy="516927"/>
          </a:xfrm>
        </p:grpSpPr>
        <p:sp>
          <p:nvSpPr>
            <p:cNvPr name="Freeform 5" id="5"/>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6" id="6"/>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sp>
        <p:nvSpPr>
          <p:cNvPr name="Freeform 7" id="7"/>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3"/>
            <a:stretch>
              <a:fillRect l="0" t="0" r="0" b="0"/>
            </a:stretch>
          </a:blipFill>
        </p:spPr>
      </p:sp>
      <p:grpSp>
        <p:nvGrpSpPr>
          <p:cNvPr name="Group 8" id="8"/>
          <p:cNvGrpSpPr/>
          <p:nvPr/>
        </p:nvGrpSpPr>
        <p:grpSpPr>
          <a:xfrm rot="0">
            <a:off x="515149" y="4224148"/>
            <a:ext cx="1811655" cy="1817881"/>
            <a:chOff x="0" y="0"/>
            <a:chExt cx="811173" cy="813961"/>
          </a:xfrm>
        </p:grpSpPr>
        <p:sp>
          <p:nvSpPr>
            <p:cNvPr name="Freeform 9" id="9"/>
            <p:cNvSpPr/>
            <p:nvPr/>
          </p:nvSpPr>
          <p:spPr>
            <a:xfrm flipH="false" flipV="false" rot="0">
              <a:off x="0" y="0"/>
              <a:ext cx="811173" cy="813961"/>
            </a:xfrm>
            <a:custGeom>
              <a:avLst/>
              <a:gdLst/>
              <a:ahLst/>
              <a:cxnLst/>
              <a:rect r="r" b="b" t="t" l="l"/>
              <a:pathLst>
                <a:path h="813961" w="811173">
                  <a:moveTo>
                    <a:pt x="213670" y="0"/>
                  </a:moveTo>
                  <a:lnTo>
                    <a:pt x="597503" y="0"/>
                  </a:lnTo>
                  <a:cubicBezTo>
                    <a:pt x="654172" y="0"/>
                    <a:pt x="708520" y="22512"/>
                    <a:pt x="748591" y="62582"/>
                  </a:cubicBezTo>
                  <a:cubicBezTo>
                    <a:pt x="788662" y="102653"/>
                    <a:pt x="811173" y="157001"/>
                    <a:pt x="811173" y="213670"/>
                  </a:cubicBezTo>
                  <a:lnTo>
                    <a:pt x="811173" y="600291"/>
                  </a:lnTo>
                  <a:cubicBezTo>
                    <a:pt x="811173" y="656960"/>
                    <a:pt x="788662" y="711308"/>
                    <a:pt x="748591" y="751379"/>
                  </a:cubicBezTo>
                  <a:cubicBezTo>
                    <a:pt x="708520" y="791449"/>
                    <a:pt x="654172" y="813961"/>
                    <a:pt x="597503" y="813961"/>
                  </a:cubicBezTo>
                  <a:lnTo>
                    <a:pt x="213670" y="813961"/>
                  </a:lnTo>
                  <a:cubicBezTo>
                    <a:pt x="157001" y="813961"/>
                    <a:pt x="102653" y="791449"/>
                    <a:pt x="62582" y="751379"/>
                  </a:cubicBezTo>
                  <a:cubicBezTo>
                    <a:pt x="22512" y="711308"/>
                    <a:pt x="0" y="656960"/>
                    <a:pt x="0" y="600291"/>
                  </a:cubicBezTo>
                  <a:lnTo>
                    <a:pt x="0" y="213670"/>
                  </a:lnTo>
                  <a:cubicBezTo>
                    <a:pt x="0" y="157001"/>
                    <a:pt x="22512" y="102653"/>
                    <a:pt x="62582" y="62582"/>
                  </a:cubicBezTo>
                  <a:cubicBezTo>
                    <a:pt x="102653" y="22512"/>
                    <a:pt x="157001" y="0"/>
                    <a:pt x="213670" y="0"/>
                  </a:cubicBezTo>
                  <a:close/>
                </a:path>
              </a:pathLst>
            </a:custGeom>
            <a:blipFill>
              <a:blip r:embed="rId4"/>
              <a:stretch>
                <a:fillRect l="0" t="-38691" r="0" b="-38691"/>
              </a:stretch>
            </a:blipFill>
          </p:spPr>
        </p:sp>
      </p:grpSp>
      <p:sp>
        <p:nvSpPr>
          <p:cNvPr name="TextBox 10" id="10"/>
          <p:cNvSpPr txBox="true"/>
          <p:nvPr/>
        </p:nvSpPr>
        <p:spPr>
          <a:xfrm rot="0">
            <a:off x="10384235" y="-146092"/>
            <a:ext cx="2877905" cy="356289"/>
          </a:xfrm>
          <a:prstGeom prst="rect">
            <a:avLst/>
          </a:prstGeom>
        </p:spPr>
        <p:txBody>
          <a:bodyPr anchor="t" rtlCol="false" tIns="0" lIns="0" bIns="0" rIns="0">
            <a:spAutoFit/>
          </a:bodyPr>
          <a:lstStyle/>
          <a:p>
            <a:pPr algn="r">
              <a:lnSpc>
                <a:spcPts val="2939"/>
              </a:lnSpc>
              <a:spcBef>
                <a:spcPct val="0"/>
              </a:spcBef>
            </a:pPr>
            <a:r>
              <a:rPr lang="en-US" sz="2099">
                <a:solidFill>
                  <a:srgbClr val="FFFFFF"/>
                </a:solidFill>
                <a:latin typeface="Kalam"/>
                <a:ea typeface="Kalam"/>
                <a:cs typeface="Kalam"/>
                <a:sym typeface="Kalam"/>
              </a:rPr>
              <a:t>“It's been ve</a:t>
            </a:r>
            <a:r>
              <a:rPr lang="en-US" sz="2099">
                <a:solidFill>
                  <a:srgbClr val="FFFFFF"/>
                </a:solidFill>
                <a:latin typeface="Kalam"/>
                <a:ea typeface="Kalam"/>
                <a:cs typeface="Kalam"/>
                <a:sym typeface="Kalam"/>
              </a:rPr>
              <a:t>ry </a:t>
            </a:r>
          </a:p>
        </p:txBody>
      </p:sp>
      <p:grpSp>
        <p:nvGrpSpPr>
          <p:cNvPr name="Group 11" id="11"/>
          <p:cNvGrpSpPr/>
          <p:nvPr/>
        </p:nvGrpSpPr>
        <p:grpSpPr>
          <a:xfrm rot="0">
            <a:off x="12550408" y="-230323"/>
            <a:ext cx="6047202" cy="3618224"/>
            <a:chOff x="0" y="0"/>
            <a:chExt cx="1235245" cy="739085"/>
          </a:xfrm>
        </p:grpSpPr>
        <p:sp>
          <p:nvSpPr>
            <p:cNvPr name="Freeform 12" id="12"/>
            <p:cNvSpPr/>
            <p:nvPr/>
          </p:nvSpPr>
          <p:spPr>
            <a:xfrm flipH="false" flipV="false" rot="0">
              <a:off x="0" y="0"/>
              <a:ext cx="1235245" cy="739085"/>
            </a:xfrm>
            <a:custGeom>
              <a:avLst/>
              <a:gdLst/>
              <a:ahLst/>
              <a:cxnLst/>
              <a:rect r="r" b="b" t="t" l="l"/>
              <a:pathLst>
                <a:path h="739085" w="1235245">
                  <a:moveTo>
                    <a:pt x="64012" y="0"/>
                  </a:moveTo>
                  <a:lnTo>
                    <a:pt x="1171233" y="0"/>
                  </a:lnTo>
                  <a:cubicBezTo>
                    <a:pt x="1206586" y="0"/>
                    <a:pt x="1235245" y="28659"/>
                    <a:pt x="1235245" y="64012"/>
                  </a:cubicBezTo>
                  <a:lnTo>
                    <a:pt x="1235245" y="675072"/>
                  </a:lnTo>
                  <a:cubicBezTo>
                    <a:pt x="1235245" y="710425"/>
                    <a:pt x="1206586" y="739085"/>
                    <a:pt x="1171233" y="739085"/>
                  </a:cubicBezTo>
                  <a:lnTo>
                    <a:pt x="64012" y="739085"/>
                  </a:lnTo>
                  <a:cubicBezTo>
                    <a:pt x="28659" y="739085"/>
                    <a:pt x="0" y="710425"/>
                    <a:pt x="0" y="675072"/>
                  </a:cubicBezTo>
                  <a:lnTo>
                    <a:pt x="0" y="64012"/>
                  </a:lnTo>
                  <a:cubicBezTo>
                    <a:pt x="0" y="28659"/>
                    <a:pt x="28659" y="0"/>
                    <a:pt x="64012" y="0"/>
                  </a:cubicBezTo>
                  <a:close/>
                </a:path>
              </a:pathLst>
            </a:custGeom>
            <a:blipFill>
              <a:blip r:embed="rId5"/>
              <a:stretch>
                <a:fillRect l="-3249" t="0" r="-3249" b="0"/>
              </a:stretch>
            </a:blipFill>
          </p:spPr>
        </p:sp>
      </p:grpSp>
      <p:grpSp>
        <p:nvGrpSpPr>
          <p:cNvPr name="Group 13" id="13"/>
          <p:cNvGrpSpPr/>
          <p:nvPr/>
        </p:nvGrpSpPr>
        <p:grpSpPr>
          <a:xfrm rot="0">
            <a:off x="13797411" y="2931247"/>
            <a:ext cx="4800198" cy="3271953"/>
            <a:chOff x="0" y="0"/>
            <a:chExt cx="1324663" cy="902928"/>
          </a:xfrm>
        </p:grpSpPr>
        <p:sp>
          <p:nvSpPr>
            <p:cNvPr name="Freeform 14" id="14"/>
            <p:cNvSpPr/>
            <p:nvPr/>
          </p:nvSpPr>
          <p:spPr>
            <a:xfrm flipH="false" flipV="false" rot="0">
              <a:off x="0" y="0"/>
              <a:ext cx="1324663" cy="902928"/>
            </a:xfrm>
            <a:custGeom>
              <a:avLst/>
              <a:gdLst/>
              <a:ahLst/>
              <a:cxnLst/>
              <a:rect r="r" b="b" t="t" l="l"/>
              <a:pathLst>
                <a:path h="902928" w="1324663">
                  <a:moveTo>
                    <a:pt x="80642" y="0"/>
                  </a:moveTo>
                  <a:lnTo>
                    <a:pt x="1244021" y="0"/>
                  </a:lnTo>
                  <a:cubicBezTo>
                    <a:pt x="1265409" y="0"/>
                    <a:pt x="1285920" y="8496"/>
                    <a:pt x="1301043" y="23619"/>
                  </a:cubicBezTo>
                  <a:cubicBezTo>
                    <a:pt x="1316167" y="38743"/>
                    <a:pt x="1324663" y="59254"/>
                    <a:pt x="1324663" y="80642"/>
                  </a:cubicBezTo>
                  <a:lnTo>
                    <a:pt x="1324663" y="822286"/>
                  </a:lnTo>
                  <a:cubicBezTo>
                    <a:pt x="1324663" y="843674"/>
                    <a:pt x="1316167" y="864186"/>
                    <a:pt x="1301043" y="879309"/>
                  </a:cubicBezTo>
                  <a:cubicBezTo>
                    <a:pt x="1285920" y="894432"/>
                    <a:pt x="1265409" y="902928"/>
                    <a:pt x="1244021" y="902928"/>
                  </a:cubicBezTo>
                  <a:lnTo>
                    <a:pt x="80642" y="902928"/>
                  </a:lnTo>
                  <a:cubicBezTo>
                    <a:pt x="59254" y="902928"/>
                    <a:pt x="38743" y="894432"/>
                    <a:pt x="23619" y="879309"/>
                  </a:cubicBezTo>
                  <a:cubicBezTo>
                    <a:pt x="8496" y="864186"/>
                    <a:pt x="0" y="843674"/>
                    <a:pt x="0" y="822286"/>
                  </a:cubicBezTo>
                  <a:lnTo>
                    <a:pt x="0" y="80642"/>
                  </a:lnTo>
                  <a:cubicBezTo>
                    <a:pt x="0" y="59254"/>
                    <a:pt x="8496" y="38743"/>
                    <a:pt x="23619" y="23619"/>
                  </a:cubicBezTo>
                  <a:cubicBezTo>
                    <a:pt x="38743" y="8496"/>
                    <a:pt x="59254" y="0"/>
                    <a:pt x="80642" y="0"/>
                  </a:cubicBezTo>
                  <a:close/>
                </a:path>
              </a:pathLst>
            </a:custGeom>
            <a:blipFill>
              <a:blip r:embed="rId6"/>
              <a:stretch>
                <a:fillRect l="0" t="-571" r="0" b="-9325"/>
              </a:stretch>
            </a:blipFill>
          </p:spPr>
        </p:sp>
      </p:grpSp>
      <p:grpSp>
        <p:nvGrpSpPr>
          <p:cNvPr name="Group 15" id="15"/>
          <p:cNvGrpSpPr/>
          <p:nvPr/>
        </p:nvGrpSpPr>
        <p:grpSpPr>
          <a:xfrm rot="0">
            <a:off x="515149" y="1882392"/>
            <a:ext cx="1811655" cy="1817881"/>
            <a:chOff x="0" y="0"/>
            <a:chExt cx="811173" cy="813961"/>
          </a:xfrm>
        </p:grpSpPr>
        <p:sp>
          <p:nvSpPr>
            <p:cNvPr name="Freeform 16" id="16"/>
            <p:cNvSpPr/>
            <p:nvPr/>
          </p:nvSpPr>
          <p:spPr>
            <a:xfrm flipH="false" flipV="false" rot="0">
              <a:off x="0" y="0"/>
              <a:ext cx="811173" cy="813961"/>
            </a:xfrm>
            <a:custGeom>
              <a:avLst/>
              <a:gdLst/>
              <a:ahLst/>
              <a:cxnLst/>
              <a:rect r="r" b="b" t="t" l="l"/>
              <a:pathLst>
                <a:path h="813961" w="811173">
                  <a:moveTo>
                    <a:pt x="213670" y="0"/>
                  </a:moveTo>
                  <a:lnTo>
                    <a:pt x="597503" y="0"/>
                  </a:lnTo>
                  <a:cubicBezTo>
                    <a:pt x="654172" y="0"/>
                    <a:pt x="708520" y="22512"/>
                    <a:pt x="748591" y="62582"/>
                  </a:cubicBezTo>
                  <a:cubicBezTo>
                    <a:pt x="788662" y="102653"/>
                    <a:pt x="811173" y="157001"/>
                    <a:pt x="811173" y="213670"/>
                  </a:cubicBezTo>
                  <a:lnTo>
                    <a:pt x="811173" y="600291"/>
                  </a:lnTo>
                  <a:cubicBezTo>
                    <a:pt x="811173" y="656960"/>
                    <a:pt x="788662" y="711308"/>
                    <a:pt x="748591" y="751379"/>
                  </a:cubicBezTo>
                  <a:cubicBezTo>
                    <a:pt x="708520" y="791449"/>
                    <a:pt x="654172" y="813961"/>
                    <a:pt x="597503" y="813961"/>
                  </a:cubicBezTo>
                  <a:lnTo>
                    <a:pt x="213670" y="813961"/>
                  </a:lnTo>
                  <a:cubicBezTo>
                    <a:pt x="157001" y="813961"/>
                    <a:pt x="102653" y="791449"/>
                    <a:pt x="62582" y="751379"/>
                  </a:cubicBezTo>
                  <a:cubicBezTo>
                    <a:pt x="22512" y="711308"/>
                    <a:pt x="0" y="656960"/>
                    <a:pt x="0" y="600291"/>
                  </a:cubicBezTo>
                  <a:lnTo>
                    <a:pt x="0" y="213670"/>
                  </a:lnTo>
                  <a:cubicBezTo>
                    <a:pt x="0" y="157001"/>
                    <a:pt x="22512" y="102653"/>
                    <a:pt x="62582" y="62582"/>
                  </a:cubicBezTo>
                  <a:cubicBezTo>
                    <a:pt x="102653" y="22512"/>
                    <a:pt x="157001" y="0"/>
                    <a:pt x="213670" y="0"/>
                  </a:cubicBezTo>
                  <a:close/>
                </a:path>
              </a:pathLst>
            </a:custGeom>
            <a:blipFill>
              <a:blip r:embed="rId7"/>
              <a:stretch>
                <a:fillRect l="0" t="-38691" r="0" b="-38691"/>
              </a:stretch>
            </a:blipFill>
          </p:spPr>
        </p:sp>
      </p:grpSp>
      <p:sp>
        <p:nvSpPr>
          <p:cNvPr name="TextBox 17" id="17"/>
          <p:cNvSpPr txBox="true"/>
          <p:nvPr/>
        </p:nvSpPr>
        <p:spPr>
          <a:xfrm rot="0">
            <a:off x="2555748" y="2204118"/>
            <a:ext cx="9526498" cy="1758950"/>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Seasonal farm volunteering</a:t>
            </a:r>
          </a:p>
          <a:p>
            <a:pPr algn="l">
              <a:lnSpc>
                <a:spcPts val="2800"/>
              </a:lnSpc>
            </a:pPr>
            <a:r>
              <a:rPr lang="en-US" sz="2000">
                <a:solidFill>
                  <a:srgbClr val="000000"/>
                </a:solidFill>
                <a:latin typeface="Frutiger"/>
                <a:ea typeface="Frutiger"/>
                <a:cs typeface="Frutiger"/>
                <a:sym typeface="Frutiger"/>
              </a:rPr>
              <a:t>Spend</a:t>
            </a:r>
            <a:r>
              <a:rPr lang="en-US" sz="2000">
                <a:solidFill>
                  <a:srgbClr val="000000"/>
                </a:solidFill>
                <a:latin typeface="Frutiger"/>
                <a:ea typeface="Frutiger"/>
                <a:cs typeface="Frutiger"/>
                <a:sym typeface="Frutiger"/>
              </a:rPr>
              <a:t> a</a:t>
            </a:r>
            <a:r>
              <a:rPr lang="en-US" sz="2000">
                <a:solidFill>
                  <a:srgbClr val="000000"/>
                </a:solidFill>
                <a:latin typeface="Frutiger"/>
                <a:ea typeface="Frutiger"/>
                <a:cs typeface="Frutiger"/>
                <a:sym typeface="Frutiger"/>
              </a:rPr>
              <a:t> d</a:t>
            </a:r>
            <a:r>
              <a:rPr lang="en-US" sz="2000">
                <a:solidFill>
                  <a:srgbClr val="000000"/>
                </a:solidFill>
                <a:latin typeface="Frutiger"/>
                <a:ea typeface="Frutiger"/>
                <a:cs typeface="Frutiger"/>
                <a:sym typeface="Frutiger"/>
              </a:rPr>
              <a:t>a</a:t>
            </a:r>
            <a:r>
              <a:rPr lang="en-US" sz="2000">
                <a:solidFill>
                  <a:srgbClr val="000000"/>
                </a:solidFill>
                <a:latin typeface="Frutiger"/>
                <a:ea typeface="Frutiger"/>
                <a:cs typeface="Frutiger"/>
                <a:sym typeface="Frutiger"/>
              </a:rPr>
              <a:t>y </a:t>
            </a:r>
            <a:r>
              <a:rPr lang="en-US" sz="2000">
                <a:solidFill>
                  <a:srgbClr val="000000"/>
                </a:solidFill>
                <a:latin typeface="Frutiger"/>
                <a:ea typeface="Frutiger"/>
                <a:cs typeface="Frutiger"/>
                <a:sym typeface="Frutiger"/>
              </a:rPr>
              <a:t>i</a:t>
            </a:r>
            <a:r>
              <a:rPr lang="en-US" sz="2000">
                <a:solidFill>
                  <a:srgbClr val="000000"/>
                </a:solidFill>
                <a:latin typeface="Frutiger"/>
                <a:ea typeface="Frutiger"/>
                <a:cs typeface="Frutiger"/>
                <a:sym typeface="Frutiger"/>
              </a:rPr>
              <a:t>n</a:t>
            </a:r>
            <a:r>
              <a:rPr lang="en-US" sz="2000">
                <a:solidFill>
                  <a:srgbClr val="000000"/>
                </a:solidFill>
                <a:latin typeface="Frutiger"/>
                <a:ea typeface="Frutiger"/>
                <a:cs typeface="Frutiger"/>
                <a:sym typeface="Frutiger"/>
              </a:rPr>
              <a:t> a </a:t>
            </a:r>
            <a:r>
              <a:rPr lang="en-US" sz="2000">
                <a:solidFill>
                  <a:srgbClr val="000000"/>
                </a:solidFill>
                <a:latin typeface="Frutiger"/>
                <a:ea typeface="Frutiger"/>
                <a:cs typeface="Frutiger"/>
                <a:sym typeface="Frutiger"/>
              </a:rPr>
              <a:t>f</a:t>
            </a:r>
            <a:r>
              <a:rPr lang="en-US" sz="2000">
                <a:solidFill>
                  <a:srgbClr val="000000"/>
                </a:solidFill>
                <a:latin typeface="Frutiger"/>
                <a:ea typeface="Frutiger"/>
                <a:cs typeface="Frutiger"/>
                <a:sym typeface="Frutiger"/>
              </a:rPr>
              <a:t>ar</a:t>
            </a:r>
            <a:r>
              <a:rPr lang="en-US" sz="2000">
                <a:solidFill>
                  <a:srgbClr val="000000"/>
                </a:solidFill>
                <a:latin typeface="Frutiger"/>
                <a:ea typeface="Frutiger"/>
                <a:cs typeface="Frutiger"/>
                <a:sym typeface="Frutiger"/>
              </a:rPr>
              <a:t>m</a:t>
            </a:r>
            <a:r>
              <a:rPr lang="en-US" sz="2000">
                <a:solidFill>
                  <a:srgbClr val="000000"/>
                </a:solidFill>
                <a:latin typeface="Frutiger"/>
                <a:ea typeface="Frutiger"/>
                <a:cs typeface="Frutiger"/>
                <a:sym typeface="Frutiger"/>
              </a:rPr>
              <a:t> </a:t>
            </a:r>
            <a:r>
              <a:rPr lang="en-US" sz="2000">
                <a:solidFill>
                  <a:srgbClr val="000000"/>
                </a:solidFill>
                <a:latin typeface="Frutiger"/>
                <a:ea typeface="Frutiger"/>
                <a:cs typeface="Frutiger"/>
                <a:sym typeface="Frutiger"/>
              </a:rPr>
              <a:t>o</a:t>
            </a:r>
            <a:r>
              <a:rPr lang="en-US" sz="2000">
                <a:solidFill>
                  <a:srgbClr val="000000"/>
                </a:solidFill>
                <a:latin typeface="Frutiger"/>
                <a:ea typeface="Frutiger"/>
                <a:cs typeface="Frutiger"/>
                <a:sym typeface="Frutiger"/>
              </a:rPr>
              <a:t>r</a:t>
            </a:r>
            <a:r>
              <a:rPr lang="en-US" sz="2000">
                <a:solidFill>
                  <a:srgbClr val="000000"/>
                </a:solidFill>
                <a:latin typeface="Frutiger"/>
                <a:ea typeface="Frutiger"/>
                <a:cs typeface="Frutiger"/>
                <a:sym typeface="Frutiger"/>
              </a:rPr>
              <a:t> </a:t>
            </a:r>
            <a:r>
              <a:rPr lang="en-US" sz="2000">
                <a:solidFill>
                  <a:srgbClr val="000000"/>
                </a:solidFill>
                <a:latin typeface="Frutiger"/>
                <a:ea typeface="Frutiger"/>
                <a:cs typeface="Frutiger"/>
                <a:sym typeface="Frutiger"/>
              </a:rPr>
              <a:t>o</a:t>
            </a:r>
            <a:r>
              <a:rPr lang="en-US" sz="2000">
                <a:solidFill>
                  <a:srgbClr val="000000"/>
                </a:solidFill>
                <a:latin typeface="Frutiger"/>
                <a:ea typeface="Frutiger"/>
                <a:cs typeface="Frutiger"/>
                <a:sym typeface="Frutiger"/>
              </a:rPr>
              <a:t>rchar</a:t>
            </a:r>
            <a:r>
              <a:rPr lang="en-US" sz="2000">
                <a:solidFill>
                  <a:srgbClr val="000000"/>
                </a:solidFill>
                <a:latin typeface="Frutiger"/>
                <a:ea typeface="Frutiger"/>
                <a:cs typeface="Frutiger"/>
                <a:sym typeface="Frutiger"/>
              </a:rPr>
              <a:t>d with your team </a:t>
            </a:r>
            <a:r>
              <a:rPr lang="en-US" sz="2000">
                <a:solidFill>
                  <a:srgbClr val="000000"/>
                </a:solidFill>
                <a:latin typeface="Frutiger"/>
                <a:ea typeface="Frutiger"/>
                <a:cs typeface="Frutiger"/>
                <a:sym typeface="Frutiger"/>
              </a:rPr>
              <a:t>harv</a:t>
            </a:r>
            <a:r>
              <a:rPr lang="en-US" sz="2000">
                <a:solidFill>
                  <a:srgbClr val="000000"/>
                </a:solidFill>
                <a:latin typeface="Frutiger"/>
                <a:ea typeface="Frutiger"/>
                <a:cs typeface="Frutiger"/>
                <a:sym typeface="Frutiger"/>
              </a:rPr>
              <a:t>esting surplus food directly from the field. A fantastic day out in nature that is great for wellbeing, team bonding, and making a real impact.</a:t>
            </a:r>
          </a:p>
          <a:p>
            <a:pPr algn="l">
              <a:lnSpc>
                <a:spcPts val="2800"/>
              </a:lnSpc>
            </a:pPr>
          </a:p>
        </p:txBody>
      </p:sp>
      <p:grpSp>
        <p:nvGrpSpPr>
          <p:cNvPr name="Group 18" id="18"/>
          <p:cNvGrpSpPr/>
          <p:nvPr/>
        </p:nvGrpSpPr>
        <p:grpSpPr>
          <a:xfrm rot="0">
            <a:off x="-2300965" y="-1406677"/>
            <a:ext cx="15345182" cy="2765130"/>
            <a:chOff x="0" y="0"/>
            <a:chExt cx="4041529" cy="728265"/>
          </a:xfrm>
        </p:grpSpPr>
        <p:sp>
          <p:nvSpPr>
            <p:cNvPr name="Freeform 19" id="19"/>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20" id="20"/>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TextBox 21" id="21"/>
          <p:cNvSpPr txBox="true"/>
          <p:nvPr/>
        </p:nvSpPr>
        <p:spPr>
          <a:xfrm rot="0">
            <a:off x="515149" y="336243"/>
            <a:ext cx="10789778"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Special corporate volunteering opportunities</a:t>
            </a:r>
          </a:p>
        </p:txBody>
      </p:sp>
      <p:sp>
        <p:nvSpPr>
          <p:cNvPr name="TextBox 22" id="22"/>
          <p:cNvSpPr txBox="true"/>
          <p:nvPr/>
        </p:nvSpPr>
        <p:spPr>
          <a:xfrm rot="0">
            <a:off x="515149" y="9472940"/>
            <a:ext cx="10039079" cy="349277"/>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23" id="23"/>
          <p:cNvSpPr txBox="true"/>
          <p:nvPr/>
        </p:nvSpPr>
        <p:spPr>
          <a:xfrm rot="0">
            <a:off x="2555748" y="4456416"/>
            <a:ext cx="9526498" cy="1406525"/>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Winter parcel packing</a:t>
            </a:r>
          </a:p>
          <a:p>
            <a:pPr algn="l">
              <a:lnSpc>
                <a:spcPts val="2800"/>
              </a:lnSpc>
            </a:pPr>
            <a:r>
              <a:rPr lang="en-US" sz="2000">
                <a:solidFill>
                  <a:srgbClr val="000000"/>
                </a:solidFill>
                <a:latin typeface="Frutiger"/>
                <a:ea typeface="Frutiger"/>
                <a:cs typeface="Frutiger"/>
                <a:sym typeface="Frutiger"/>
              </a:rPr>
              <a:t>Join us with your team to spread festive cheer</a:t>
            </a:r>
            <a:r>
              <a:rPr lang="en-US" sz="2000">
                <a:solidFill>
                  <a:srgbClr val="000000"/>
                </a:solidFill>
                <a:latin typeface="Frutiger"/>
                <a:ea typeface="Frutiger"/>
                <a:cs typeface="Frutiger"/>
                <a:sym typeface="Frutiger"/>
              </a:rPr>
              <a:t> </a:t>
            </a:r>
            <a:r>
              <a:rPr lang="en-US" sz="2000">
                <a:solidFill>
                  <a:srgbClr val="000000"/>
                </a:solidFill>
                <a:latin typeface="Frutiger"/>
                <a:ea typeface="Frutiger"/>
                <a:cs typeface="Frutiger"/>
                <a:sym typeface="Frutiger"/>
              </a:rPr>
              <a:t>whil</a:t>
            </a:r>
            <a:r>
              <a:rPr lang="en-US" sz="2000">
                <a:solidFill>
                  <a:srgbClr val="000000"/>
                </a:solidFill>
                <a:latin typeface="Frutiger"/>
                <a:ea typeface="Frutiger"/>
                <a:cs typeface="Frutiger"/>
                <a:sym typeface="Frutiger"/>
              </a:rPr>
              <a:t>e packing holiday food and activity parcels for families in receipt of free school meals outside term time across Bristol, Bath, and Northeast Somerset.</a:t>
            </a:r>
          </a:p>
        </p:txBody>
      </p:sp>
      <p:grpSp>
        <p:nvGrpSpPr>
          <p:cNvPr name="Group 24" id="24"/>
          <p:cNvGrpSpPr/>
          <p:nvPr/>
        </p:nvGrpSpPr>
        <p:grpSpPr>
          <a:xfrm rot="0">
            <a:off x="515149" y="6565904"/>
            <a:ext cx="11567097" cy="2296486"/>
            <a:chOff x="0" y="0"/>
            <a:chExt cx="3046478" cy="604836"/>
          </a:xfrm>
        </p:grpSpPr>
        <p:sp>
          <p:nvSpPr>
            <p:cNvPr name="Freeform 25" id="25"/>
            <p:cNvSpPr/>
            <p:nvPr/>
          </p:nvSpPr>
          <p:spPr>
            <a:xfrm flipH="false" flipV="false" rot="0">
              <a:off x="0" y="0"/>
              <a:ext cx="3046478" cy="604836"/>
            </a:xfrm>
            <a:custGeom>
              <a:avLst/>
              <a:gdLst/>
              <a:ahLst/>
              <a:cxnLst/>
              <a:rect r="r" b="b" t="t" l="l"/>
              <a:pathLst>
                <a:path h="604836" w="3046478">
                  <a:moveTo>
                    <a:pt x="33465" y="0"/>
                  </a:moveTo>
                  <a:lnTo>
                    <a:pt x="3013013" y="0"/>
                  </a:lnTo>
                  <a:cubicBezTo>
                    <a:pt x="3021888" y="0"/>
                    <a:pt x="3030400" y="3526"/>
                    <a:pt x="3036676" y="9802"/>
                  </a:cubicBezTo>
                  <a:cubicBezTo>
                    <a:pt x="3042952" y="16078"/>
                    <a:pt x="3046478" y="24590"/>
                    <a:pt x="3046478" y="33465"/>
                  </a:cubicBezTo>
                  <a:lnTo>
                    <a:pt x="3046478" y="571371"/>
                  </a:lnTo>
                  <a:cubicBezTo>
                    <a:pt x="3046478" y="580246"/>
                    <a:pt x="3042952" y="588758"/>
                    <a:pt x="3036676" y="595034"/>
                  </a:cubicBezTo>
                  <a:cubicBezTo>
                    <a:pt x="3030400" y="601310"/>
                    <a:pt x="3021888" y="604836"/>
                    <a:pt x="3013013" y="604836"/>
                  </a:cubicBezTo>
                  <a:lnTo>
                    <a:pt x="33465" y="604836"/>
                  </a:lnTo>
                  <a:cubicBezTo>
                    <a:pt x="14983" y="604836"/>
                    <a:pt x="0" y="589853"/>
                    <a:pt x="0" y="571371"/>
                  </a:cubicBezTo>
                  <a:lnTo>
                    <a:pt x="0" y="33465"/>
                  </a:lnTo>
                  <a:cubicBezTo>
                    <a:pt x="0" y="24590"/>
                    <a:pt x="3526" y="16078"/>
                    <a:pt x="9802" y="9802"/>
                  </a:cubicBezTo>
                  <a:cubicBezTo>
                    <a:pt x="16078" y="3526"/>
                    <a:pt x="24590" y="0"/>
                    <a:pt x="33465" y="0"/>
                  </a:cubicBezTo>
                  <a:close/>
                </a:path>
              </a:pathLst>
            </a:custGeom>
            <a:solidFill>
              <a:srgbClr val="2A4F21"/>
            </a:solidFill>
          </p:spPr>
        </p:sp>
        <p:sp>
          <p:nvSpPr>
            <p:cNvPr name="TextBox 26" id="26"/>
            <p:cNvSpPr txBox="true"/>
            <p:nvPr/>
          </p:nvSpPr>
          <p:spPr>
            <a:xfrm>
              <a:off x="0" y="-47625"/>
              <a:ext cx="3046478" cy="652461"/>
            </a:xfrm>
            <a:prstGeom prst="rect">
              <a:avLst/>
            </a:prstGeom>
          </p:spPr>
          <p:txBody>
            <a:bodyPr anchor="ctr" rtlCol="false" tIns="50800" lIns="50800" bIns="50800" rIns="50800"/>
            <a:lstStyle/>
            <a:p>
              <a:pPr algn="ctr">
                <a:lnSpc>
                  <a:spcPts val="2659"/>
                </a:lnSpc>
              </a:pPr>
            </a:p>
          </p:txBody>
        </p:sp>
      </p:grpSp>
      <p:sp>
        <p:nvSpPr>
          <p:cNvPr name="TextBox 27" id="27"/>
          <p:cNvSpPr txBox="true"/>
          <p:nvPr/>
        </p:nvSpPr>
        <p:spPr>
          <a:xfrm rot="0">
            <a:off x="901453" y="6746669"/>
            <a:ext cx="10794487" cy="1887122"/>
          </a:xfrm>
          <a:prstGeom prst="rect">
            <a:avLst/>
          </a:prstGeom>
        </p:spPr>
        <p:txBody>
          <a:bodyPr anchor="t" rtlCol="false" tIns="0" lIns="0" bIns="0" rIns="0">
            <a:spAutoFit/>
          </a:bodyPr>
          <a:lstStyle/>
          <a:p>
            <a:pPr algn="l">
              <a:lnSpc>
                <a:spcPts val="3225"/>
              </a:lnSpc>
            </a:pPr>
            <a:r>
              <a:rPr lang="en-US" sz="2304" b="true">
                <a:solidFill>
                  <a:srgbClr val="FFFFFF"/>
                </a:solidFill>
                <a:latin typeface="Frutiger Bold"/>
                <a:ea typeface="Frutiger Bold"/>
                <a:cs typeface="Frutiger Bold"/>
                <a:sym typeface="Frutiger Bold"/>
              </a:rPr>
              <a:t>Did you know? We prioritise g</a:t>
            </a:r>
            <a:r>
              <a:rPr lang="en-US" sz="2304" b="true">
                <a:solidFill>
                  <a:srgbClr val="FFFFFF"/>
                </a:solidFill>
                <a:latin typeface="Frutiger Bold"/>
                <a:ea typeface="Frutiger Bold"/>
                <a:cs typeface="Frutiger Bold"/>
                <a:sym typeface="Frutiger Bold"/>
              </a:rPr>
              <a:t>roup volunteering opportunities for partners. </a:t>
            </a:r>
          </a:p>
          <a:p>
            <a:pPr algn="l">
              <a:lnSpc>
                <a:spcPts val="2945"/>
              </a:lnSpc>
            </a:pPr>
          </a:p>
          <a:p>
            <a:pPr algn="l">
              <a:lnSpc>
                <a:spcPts val="2945"/>
              </a:lnSpc>
            </a:pPr>
            <a:r>
              <a:rPr lang="en-US" sz="2103">
                <a:solidFill>
                  <a:srgbClr val="FFFFFF"/>
                </a:solidFill>
                <a:latin typeface="Frutiger"/>
                <a:ea typeface="Frutiger"/>
                <a:cs typeface="Frutiger"/>
                <a:sym typeface="Frutiger"/>
              </a:rPr>
              <a:t>If there’s space, other groups can book a shift. For this, </a:t>
            </a:r>
            <a:r>
              <a:rPr lang="en-US" b="true" sz="2103">
                <a:solidFill>
                  <a:srgbClr val="FFFFFF"/>
                </a:solidFill>
                <a:latin typeface="Frutiger Bold"/>
                <a:ea typeface="Frutiger Bold"/>
                <a:cs typeface="Frutiger Bold"/>
                <a:sym typeface="Frutiger Bold"/>
              </a:rPr>
              <a:t>we suggest a £50 per person donation</a:t>
            </a:r>
            <a:r>
              <a:rPr lang="en-US" sz="2103">
                <a:solidFill>
                  <a:srgbClr val="FFFFFF"/>
                </a:solidFill>
                <a:latin typeface="Frutiger"/>
                <a:ea typeface="Frutiger"/>
                <a:cs typeface="Frutiger"/>
                <a:sym typeface="Frutiger"/>
              </a:rPr>
              <a:t>. This helps you support us financially without committing to a full partnership and reflects the work our teams invest in creating your experience.</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1714279" y="-24112"/>
            <a:ext cx="7961539" cy="10597634"/>
            <a:chOff x="0" y="0"/>
            <a:chExt cx="3797300" cy="5054600"/>
          </a:xfrm>
        </p:grpSpPr>
        <p:sp>
          <p:nvSpPr>
            <p:cNvPr name="Freeform 3" id="3"/>
            <p:cNvSpPr/>
            <p:nvPr/>
          </p:nvSpPr>
          <p:spPr>
            <a:xfrm flipH="false" flipV="false" rot="0">
              <a:off x="0" y="0"/>
              <a:ext cx="3797300" cy="5054600"/>
            </a:xfrm>
            <a:custGeom>
              <a:avLst/>
              <a:gdLst/>
              <a:ahLst/>
              <a:cxnLst/>
              <a:rect r="r" b="b" t="t" l="l"/>
              <a:pathLst>
                <a:path h="5054600" w="3797300">
                  <a:moveTo>
                    <a:pt x="0" y="0"/>
                  </a:moveTo>
                  <a:lnTo>
                    <a:pt x="3797300" y="0"/>
                  </a:lnTo>
                  <a:lnTo>
                    <a:pt x="3797300" y="5054600"/>
                  </a:lnTo>
                  <a:lnTo>
                    <a:pt x="0" y="5054600"/>
                  </a:lnTo>
                  <a:close/>
                </a:path>
              </a:pathLst>
            </a:custGeom>
            <a:blipFill>
              <a:blip r:embed="rId2"/>
              <a:stretch>
                <a:fillRect l="0" t="-6913" r="0" b="-6913"/>
              </a:stretch>
            </a:blipFill>
          </p:spPr>
        </p:sp>
        <p:sp>
          <p:nvSpPr>
            <p:cNvPr name="Freeform 4" id="4"/>
            <p:cNvSpPr/>
            <p:nvPr/>
          </p:nvSpPr>
          <p:spPr>
            <a:xfrm flipH="false" flipV="false" rot="0">
              <a:off x="0" y="4394200"/>
              <a:ext cx="3797300" cy="660400"/>
            </a:xfrm>
            <a:custGeom>
              <a:avLst/>
              <a:gdLst/>
              <a:ahLst/>
              <a:cxnLst/>
              <a:rect r="r" b="b" t="t" l="l"/>
              <a:pathLst>
                <a:path h="660400" w="3797300">
                  <a:moveTo>
                    <a:pt x="0" y="0"/>
                  </a:moveTo>
                  <a:lnTo>
                    <a:pt x="3797300" y="0"/>
                  </a:lnTo>
                  <a:lnTo>
                    <a:pt x="3797300" y="660400"/>
                  </a:lnTo>
                  <a:lnTo>
                    <a:pt x="0" y="660400"/>
                  </a:lnTo>
                  <a:close/>
                </a:path>
              </a:pathLst>
            </a:custGeom>
            <a:solidFill>
              <a:srgbClr val="2A4F21"/>
            </a:solidFill>
          </p:spPr>
        </p:sp>
      </p:grpSp>
      <p:grpSp>
        <p:nvGrpSpPr>
          <p:cNvPr name="Group 5" id="5"/>
          <p:cNvGrpSpPr/>
          <p:nvPr/>
        </p:nvGrpSpPr>
        <p:grpSpPr>
          <a:xfrm rot="0">
            <a:off x="472200" y="1595118"/>
            <a:ext cx="10082027" cy="6997665"/>
            <a:chOff x="0" y="0"/>
            <a:chExt cx="2655349" cy="1843006"/>
          </a:xfrm>
        </p:grpSpPr>
        <p:sp>
          <p:nvSpPr>
            <p:cNvPr name="Freeform 6" id="6"/>
            <p:cNvSpPr/>
            <p:nvPr/>
          </p:nvSpPr>
          <p:spPr>
            <a:xfrm flipH="false" flipV="false" rot="0">
              <a:off x="0" y="0"/>
              <a:ext cx="2655349" cy="1843006"/>
            </a:xfrm>
            <a:custGeom>
              <a:avLst/>
              <a:gdLst/>
              <a:ahLst/>
              <a:cxnLst/>
              <a:rect r="r" b="b" t="t" l="l"/>
              <a:pathLst>
                <a:path h="1843006" w="2655349">
                  <a:moveTo>
                    <a:pt x="38395" y="0"/>
                  </a:moveTo>
                  <a:lnTo>
                    <a:pt x="2616954" y="0"/>
                  </a:lnTo>
                  <a:cubicBezTo>
                    <a:pt x="2627137" y="0"/>
                    <a:pt x="2636903" y="4045"/>
                    <a:pt x="2644103" y="11246"/>
                  </a:cubicBezTo>
                  <a:cubicBezTo>
                    <a:pt x="2651304" y="18446"/>
                    <a:pt x="2655349" y="28212"/>
                    <a:pt x="2655349" y="38395"/>
                  </a:cubicBezTo>
                  <a:lnTo>
                    <a:pt x="2655349" y="1804612"/>
                  </a:lnTo>
                  <a:cubicBezTo>
                    <a:pt x="2655349" y="1825816"/>
                    <a:pt x="2638159" y="1843006"/>
                    <a:pt x="2616954" y="1843006"/>
                  </a:cubicBezTo>
                  <a:lnTo>
                    <a:pt x="38395" y="1843006"/>
                  </a:lnTo>
                  <a:cubicBezTo>
                    <a:pt x="17190" y="1843006"/>
                    <a:pt x="0" y="1825816"/>
                    <a:pt x="0" y="1804612"/>
                  </a:cubicBezTo>
                  <a:lnTo>
                    <a:pt x="0" y="38395"/>
                  </a:lnTo>
                  <a:cubicBezTo>
                    <a:pt x="0" y="17190"/>
                    <a:pt x="17190" y="0"/>
                    <a:pt x="38395" y="0"/>
                  </a:cubicBezTo>
                  <a:close/>
                </a:path>
              </a:pathLst>
            </a:custGeom>
            <a:solidFill>
              <a:srgbClr val="2A4F21"/>
            </a:solidFill>
          </p:spPr>
        </p:sp>
        <p:sp>
          <p:nvSpPr>
            <p:cNvPr name="TextBox 7" id="7"/>
            <p:cNvSpPr txBox="true"/>
            <p:nvPr/>
          </p:nvSpPr>
          <p:spPr>
            <a:xfrm>
              <a:off x="0" y="-47625"/>
              <a:ext cx="2655349" cy="1890631"/>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2822601" y="9113738"/>
            <a:ext cx="23676305" cy="2070744"/>
            <a:chOff x="0" y="0"/>
            <a:chExt cx="6235735" cy="545381"/>
          </a:xfrm>
        </p:grpSpPr>
        <p:sp>
          <p:nvSpPr>
            <p:cNvPr name="Freeform 9" id="9"/>
            <p:cNvSpPr/>
            <p:nvPr/>
          </p:nvSpPr>
          <p:spPr>
            <a:xfrm flipH="false" flipV="false" rot="0">
              <a:off x="0" y="0"/>
              <a:ext cx="6235735" cy="545381"/>
            </a:xfrm>
            <a:custGeom>
              <a:avLst/>
              <a:gdLst/>
              <a:ahLst/>
              <a:cxnLst/>
              <a:rect r="r" b="b" t="t" l="l"/>
              <a:pathLst>
                <a:path h="545381" w="6235735">
                  <a:moveTo>
                    <a:pt x="0" y="0"/>
                  </a:moveTo>
                  <a:lnTo>
                    <a:pt x="6235735" y="0"/>
                  </a:lnTo>
                  <a:lnTo>
                    <a:pt x="6235735" y="545381"/>
                  </a:lnTo>
                  <a:lnTo>
                    <a:pt x="0" y="545381"/>
                  </a:lnTo>
                  <a:close/>
                </a:path>
              </a:pathLst>
            </a:custGeom>
            <a:solidFill>
              <a:srgbClr val="7CC242"/>
            </a:solidFill>
          </p:spPr>
        </p:sp>
        <p:sp>
          <p:nvSpPr>
            <p:cNvPr name="TextBox 10" id="10"/>
            <p:cNvSpPr txBox="true"/>
            <p:nvPr/>
          </p:nvSpPr>
          <p:spPr>
            <a:xfrm>
              <a:off x="0" y="-47625"/>
              <a:ext cx="6235735" cy="593006"/>
            </a:xfrm>
            <a:prstGeom prst="rect">
              <a:avLst/>
            </a:prstGeom>
          </p:spPr>
          <p:txBody>
            <a:bodyPr anchor="ctr" rtlCol="false" tIns="50800" lIns="50800" bIns="50800" rIns="50800"/>
            <a:lstStyle/>
            <a:p>
              <a:pPr algn="ctr">
                <a:lnSpc>
                  <a:spcPts val="2659"/>
                </a:lnSpc>
              </a:pPr>
            </a:p>
            <a:p>
              <a:pPr algn="ctr">
                <a:lnSpc>
                  <a:spcPts val="2659"/>
                </a:lnSpc>
              </a:pPr>
            </a:p>
          </p:txBody>
        </p:sp>
      </p:grpSp>
      <p:sp>
        <p:nvSpPr>
          <p:cNvPr name="Freeform 11" id="11"/>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3"/>
            <a:stretch>
              <a:fillRect l="0" t="0" r="0" b="0"/>
            </a:stretch>
          </a:blipFill>
        </p:spPr>
      </p:sp>
      <p:grpSp>
        <p:nvGrpSpPr>
          <p:cNvPr name="Group 12" id="12"/>
          <p:cNvGrpSpPr/>
          <p:nvPr/>
        </p:nvGrpSpPr>
        <p:grpSpPr>
          <a:xfrm rot="0">
            <a:off x="-2300965" y="-1406677"/>
            <a:ext cx="15345182" cy="2765130"/>
            <a:chOff x="0" y="0"/>
            <a:chExt cx="4041529" cy="728265"/>
          </a:xfrm>
        </p:grpSpPr>
        <p:sp>
          <p:nvSpPr>
            <p:cNvPr name="Freeform 13" id="13"/>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14" id="14"/>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942271" y="2298128"/>
            <a:ext cx="9014817" cy="5476013"/>
          </a:xfrm>
          <a:prstGeom prst="rect">
            <a:avLst/>
          </a:prstGeom>
        </p:spPr>
        <p:txBody>
          <a:bodyPr anchor="t" rtlCol="false" tIns="0" lIns="0" bIns="0" rIns="0">
            <a:spAutoFit/>
          </a:bodyPr>
          <a:lstStyle/>
          <a:p>
            <a:pPr algn="l">
              <a:lnSpc>
                <a:spcPts val="3455"/>
              </a:lnSpc>
            </a:pPr>
            <a:r>
              <a:rPr lang="en-US" sz="2467">
                <a:solidFill>
                  <a:srgbClr val="FFFFFF"/>
                </a:solidFill>
                <a:latin typeface="Kalam"/>
                <a:ea typeface="Kalam"/>
                <a:cs typeface="Kalam"/>
                <a:sym typeface="Kalam"/>
              </a:rPr>
              <a:t>“Food insecurity has been and remains a stark reality for many vulnerable individuals in the local region. The issues, as we know are highly complex. We need to continue to </a:t>
            </a:r>
            <a:r>
              <a:rPr lang="en-US" sz="2467" b="true">
                <a:solidFill>
                  <a:srgbClr val="FFFFFF"/>
                </a:solidFill>
                <a:latin typeface="Kalam Bold"/>
                <a:ea typeface="Kalam Bold"/>
                <a:cs typeface="Kalam Bold"/>
                <a:sym typeface="Kalam Bold"/>
              </a:rPr>
              <a:t>work together to co-create a collective solution</a:t>
            </a:r>
            <a:r>
              <a:rPr lang="en-US" sz="2467">
                <a:solidFill>
                  <a:srgbClr val="FFFFFF"/>
                </a:solidFill>
                <a:latin typeface="Kalam"/>
                <a:ea typeface="Kalam"/>
                <a:cs typeface="Kalam"/>
                <a:sym typeface="Kalam"/>
              </a:rPr>
              <a:t> to this ongoing critical issue. And this requires us to do things differently. It might push us out of our comfort zone. We might need to </a:t>
            </a:r>
            <a:r>
              <a:rPr lang="en-US" sz="2467" b="true">
                <a:solidFill>
                  <a:srgbClr val="FFFFFF"/>
                </a:solidFill>
                <a:latin typeface="Kalam Bold"/>
                <a:ea typeface="Kalam Bold"/>
                <a:cs typeface="Kalam Bold"/>
                <a:sym typeface="Kalam Bold"/>
              </a:rPr>
              <a:t>work with new people, new partners who have different agendas and cultures</a:t>
            </a:r>
            <a:r>
              <a:rPr lang="en-US" sz="2467">
                <a:solidFill>
                  <a:srgbClr val="FFFFFF"/>
                </a:solidFill>
                <a:latin typeface="Kalam"/>
                <a:ea typeface="Kalam"/>
                <a:cs typeface="Kalam"/>
                <a:sym typeface="Kalam"/>
              </a:rPr>
              <a:t>. But we need to consider and embrace innovation and creative approaches to catalyse the change required.”</a:t>
            </a:r>
          </a:p>
          <a:p>
            <a:pPr algn="l">
              <a:lnSpc>
                <a:spcPts val="3455"/>
              </a:lnSpc>
            </a:pPr>
          </a:p>
          <a:p>
            <a:pPr algn="l">
              <a:lnSpc>
                <a:spcPts val="2939"/>
              </a:lnSpc>
            </a:pPr>
            <a:r>
              <a:rPr lang="en-US" sz="2099" b="true">
                <a:solidFill>
                  <a:srgbClr val="FFFFFF"/>
                </a:solidFill>
                <a:latin typeface="Frutiger Bold"/>
                <a:ea typeface="Frutiger Bold"/>
                <a:cs typeface="Frutiger Bold"/>
                <a:sym typeface="Frutiger Bold"/>
              </a:rPr>
              <a:t>Dr Clare Pettinger </a:t>
            </a:r>
            <a:r>
              <a:rPr lang="en-US" sz="2099">
                <a:solidFill>
                  <a:srgbClr val="FFFFFF"/>
                </a:solidFill>
                <a:latin typeface="Frutiger"/>
                <a:ea typeface="Frutiger"/>
                <a:cs typeface="Frutiger"/>
                <a:sym typeface="Frutiger"/>
              </a:rPr>
              <a:t>- award-winning Registered Dietitian, Public Health Nutritionist and experienced educator speaking at FareShare South West’s Spring Summit held at Home Park in 2025</a:t>
            </a:r>
          </a:p>
        </p:txBody>
      </p:sp>
      <p:sp>
        <p:nvSpPr>
          <p:cNvPr name="TextBox 16" id="16"/>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17" id="17"/>
          <p:cNvSpPr txBox="true"/>
          <p:nvPr/>
        </p:nvSpPr>
        <p:spPr>
          <a:xfrm rot="0">
            <a:off x="515149" y="336243"/>
            <a:ext cx="10039079"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Now’s the time to act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06467" y="-2728393"/>
            <a:ext cx="22044037" cy="12399771"/>
          </a:xfrm>
          <a:custGeom>
            <a:avLst/>
            <a:gdLst/>
            <a:ahLst/>
            <a:cxnLst/>
            <a:rect r="r" b="b" t="t" l="l"/>
            <a:pathLst>
              <a:path h="12399771" w="22044037">
                <a:moveTo>
                  <a:pt x="0" y="0"/>
                </a:moveTo>
                <a:lnTo>
                  <a:pt x="22044037" y="0"/>
                </a:lnTo>
                <a:lnTo>
                  <a:pt x="22044037" y="12399771"/>
                </a:lnTo>
                <a:lnTo>
                  <a:pt x="0" y="12399771"/>
                </a:lnTo>
                <a:lnTo>
                  <a:pt x="0" y="0"/>
                </a:lnTo>
                <a:close/>
              </a:path>
            </a:pathLst>
          </a:custGeom>
          <a:blipFill>
            <a:blip r:embed="rId2"/>
            <a:stretch>
              <a:fillRect l="0" t="0" r="0" b="0"/>
            </a:stretch>
          </a:blipFill>
        </p:spPr>
      </p:sp>
      <p:sp>
        <p:nvSpPr>
          <p:cNvPr name="Freeform 3" id="3"/>
          <p:cNvSpPr/>
          <p:nvPr/>
        </p:nvSpPr>
        <p:spPr>
          <a:xfrm flipH="false" flipV="false" rot="0">
            <a:off x="-2105521" y="-3407359"/>
            <a:ext cx="28931600" cy="16274025"/>
          </a:xfrm>
          <a:custGeom>
            <a:avLst/>
            <a:gdLst/>
            <a:ahLst/>
            <a:cxnLst/>
            <a:rect r="r" b="b" t="t" l="l"/>
            <a:pathLst>
              <a:path h="16274025" w="28931600">
                <a:moveTo>
                  <a:pt x="0" y="0"/>
                </a:moveTo>
                <a:lnTo>
                  <a:pt x="28931600" y="0"/>
                </a:lnTo>
                <a:lnTo>
                  <a:pt x="28931600" y="16274025"/>
                </a:lnTo>
                <a:lnTo>
                  <a:pt x="0" y="16274025"/>
                </a:lnTo>
                <a:lnTo>
                  <a:pt x="0" y="0"/>
                </a:lnTo>
                <a:close/>
              </a:path>
            </a:pathLst>
          </a:custGeom>
          <a:blipFill>
            <a:blip r:embed="rId3"/>
            <a:stretch>
              <a:fillRect l="0" t="0" r="0" b="0"/>
            </a:stretch>
          </a:blipFill>
        </p:spPr>
      </p:sp>
      <p:sp>
        <p:nvSpPr>
          <p:cNvPr name="Freeform 4" id="4"/>
          <p:cNvSpPr/>
          <p:nvPr/>
        </p:nvSpPr>
        <p:spPr>
          <a:xfrm flipH="false" flipV="false" rot="0">
            <a:off x="-1308960" y="-2807563"/>
            <a:ext cx="30713077" cy="17276106"/>
          </a:xfrm>
          <a:custGeom>
            <a:avLst/>
            <a:gdLst/>
            <a:ahLst/>
            <a:cxnLst/>
            <a:rect r="r" b="b" t="t" l="l"/>
            <a:pathLst>
              <a:path h="17276106" w="30713077">
                <a:moveTo>
                  <a:pt x="0" y="0"/>
                </a:moveTo>
                <a:lnTo>
                  <a:pt x="30713077" y="0"/>
                </a:lnTo>
                <a:lnTo>
                  <a:pt x="30713077" y="17276106"/>
                </a:lnTo>
                <a:lnTo>
                  <a:pt x="0" y="17276106"/>
                </a:lnTo>
                <a:lnTo>
                  <a:pt x="0" y="0"/>
                </a:lnTo>
                <a:close/>
              </a:path>
            </a:pathLst>
          </a:custGeom>
          <a:blipFill>
            <a:blip r:embed="rId4"/>
            <a:stretch>
              <a:fillRect l="0" t="0" r="0" b="0"/>
            </a:stretch>
          </a:blipFill>
        </p:spPr>
      </p:sp>
      <p:grpSp>
        <p:nvGrpSpPr>
          <p:cNvPr name="Group 5" id="5"/>
          <p:cNvGrpSpPr/>
          <p:nvPr/>
        </p:nvGrpSpPr>
        <p:grpSpPr>
          <a:xfrm rot="0">
            <a:off x="-2822601" y="8979088"/>
            <a:ext cx="23676305" cy="2091094"/>
            <a:chOff x="0" y="0"/>
            <a:chExt cx="6235735" cy="550741"/>
          </a:xfrm>
        </p:grpSpPr>
        <p:sp>
          <p:nvSpPr>
            <p:cNvPr name="Freeform 6" id="6"/>
            <p:cNvSpPr/>
            <p:nvPr/>
          </p:nvSpPr>
          <p:spPr>
            <a:xfrm flipH="false" flipV="false" rot="0">
              <a:off x="0" y="0"/>
              <a:ext cx="6235735" cy="550741"/>
            </a:xfrm>
            <a:custGeom>
              <a:avLst/>
              <a:gdLst/>
              <a:ahLst/>
              <a:cxnLst/>
              <a:rect r="r" b="b" t="t" l="l"/>
              <a:pathLst>
                <a:path h="550741" w="6235735">
                  <a:moveTo>
                    <a:pt x="0" y="0"/>
                  </a:moveTo>
                  <a:lnTo>
                    <a:pt x="6235735" y="0"/>
                  </a:lnTo>
                  <a:lnTo>
                    <a:pt x="6235735" y="550741"/>
                  </a:lnTo>
                  <a:lnTo>
                    <a:pt x="0" y="550741"/>
                  </a:lnTo>
                  <a:close/>
                </a:path>
              </a:pathLst>
            </a:custGeom>
            <a:solidFill>
              <a:srgbClr val="7CC242"/>
            </a:solidFill>
          </p:spPr>
        </p:sp>
        <p:sp>
          <p:nvSpPr>
            <p:cNvPr name="TextBox 7" id="7"/>
            <p:cNvSpPr txBox="true"/>
            <p:nvPr/>
          </p:nvSpPr>
          <p:spPr>
            <a:xfrm>
              <a:off x="0" y="-47625"/>
              <a:ext cx="6235735" cy="598366"/>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888698" y="-530225"/>
            <a:ext cx="13368744" cy="1727627"/>
            <a:chOff x="0" y="0"/>
            <a:chExt cx="3520948" cy="455013"/>
          </a:xfrm>
        </p:grpSpPr>
        <p:sp>
          <p:nvSpPr>
            <p:cNvPr name="Freeform 9" id="9"/>
            <p:cNvSpPr/>
            <p:nvPr/>
          </p:nvSpPr>
          <p:spPr>
            <a:xfrm flipH="false" flipV="false" rot="0">
              <a:off x="0" y="0"/>
              <a:ext cx="3520948" cy="455013"/>
            </a:xfrm>
            <a:custGeom>
              <a:avLst/>
              <a:gdLst/>
              <a:ahLst/>
              <a:cxnLst/>
              <a:rect r="r" b="b" t="t" l="l"/>
              <a:pathLst>
                <a:path h="455013" w="3520948">
                  <a:moveTo>
                    <a:pt x="3520948" y="28955"/>
                  </a:moveTo>
                  <a:lnTo>
                    <a:pt x="3520948" y="426058"/>
                  </a:lnTo>
                  <a:cubicBezTo>
                    <a:pt x="3520948" y="433737"/>
                    <a:pt x="3517897" y="441102"/>
                    <a:pt x="3512467" y="446532"/>
                  </a:cubicBezTo>
                  <a:cubicBezTo>
                    <a:pt x="3507037" y="451962"/>
                    <a:pt x="3499672" y="455013"/>
                    <a:pt x="3491993" y="455013"/>
                  </a:cubicBezTo>
                  <a:lnTo>
                    <a:pt x="28955" y="455013"/>
                  </a:lnTo>
                  <a:cubicBezTo>
                    <a:pt x="21276" y="455013"/>
                    <a:pt x="13911" y="451962"/>
                    <a:pt x="8481" y="446532"/>
                  </a:cubicBezTo>
                  <a:cubicBezTo>
                    <a:pt x="3051" y="441102"/>
                    <a:pt x="0" y="433737"/>
                    <a:pt x="0" y="426058"/>
                  </a:cubicBezTo>
                  <a:lnTo>
                    <a:pt x="0" y="28955"/>
                  </a:lnTo>
                  <a:cubicBezTo>
                    <a:pt x="0" y="21276"/>
                    <a:pt x="3051" y="13911"/>
                    <a:pt x="8481" y="8481"/>
                  </a:cubicBezTo>
                  <a:cubicBezTo>
                    <a:pt x="13911" y="3051"/>
                    <a:pt x="21276" y="0"/>
                    <a:pt x="28955" y="0"/>
                  </a:cubicBezTo>
                  <a:lnTo>
                    <a:pt x="3491993" y="0"/>
                  </a:lnTo>
                  <a:cubicBezTo>
                    <a:pt x="3507984" y="0"/>
                    <a:pt x="3520948" y="12964"/>
                    <a:pt x="3520948" y="28955"/>
                  </a:cubicBezTo>
                  <a:close/>
                </a:path>
              </a:pathLst>
            </a:custGeom>
            <a:solidFill>
              <a:srgbClr val="2A4F21"/>
            </a:solidFill>
          </p:spPr>
        </p:sp>
        <p:sp>
          <p:nvSpPr>
            <p:cNvPr name="TextBox 10" id="10"/>
            <p:cNvSpPr txBox="true"/>
            <p:nvPr/>
          </p:nvSpPr>
          <p:spPr>
            <a:xfrm>
              <a:off x="0" y="-47625"/>
              <a:ext cx="3520948" cy="502638"/>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302389" y="5322420"/>
            <a:ext cx="8779879" cy="3317380"/>
            <a:chOff x="0" y="0"/>
            <a:chExt cx="2312396" cy="873713"/>
          </a:xfrm>
        </p:grpSpPr>
        <p:sp>
          <p:nvSpPr>
            <p:cNvPr name="Freeform 12" id="12"/>
            <p:cNvSpPr/>
            <p:nvPr/>
          </p:nvSpPr>
          <p:spPr>
            <a:xfrm flipH="false" flipV="false" rot="0">
              <a:off x="0" y="0"/>
              <a:ext cx="2312396" cy="873713"/>
            </a:xfrm>
            <a:custGeom>
              <a:avLst/>
              <a:gdLst/>
              <a:ahLst/>
              <a:cxnLst/>
              <a:rect r="r" b="b" t="t" l="l"/>
              <a:pathLst>
                <a:path h="873713" w="2312396">
                  <a:moveTo>
                    <a:pt x="44089" y="0"/>
                  </a:moveTo>
                  <a:lnTo>
                    <a:pt x="2268307" y="0"/>
                  </a:lnTo>
                  <a:cubicBezTo>
                    <a:pt x="2280000" y="0"/>
                    <a:pt x="2291214" y="4645"/>
                    <a:pt x="2299483" y="12913"/>
                  </a:cubicBezTo>
                  <a:cubicBezTo>
                    <a:pt x="2307751" y="21182"/>
                    <a:pt x="2312396" y="32396"/>
                    <a:pt x="2312396" y="44089"/>
                  </a:cubicBezTo>
                  <a:lnTo>
                    <a:pt x="2312396" y="829624"/>
                  </a:lnTo>
                  <a:cubicBezTo>
                    <a:pt x="2312396" y="841317"/>
                    <a:pt x="2307751" y="852532"/>
                    <a:pt x="2299483" y="860800"/>
                  </a:cubicBezTo>
                  <a:cubicBezTo>
                    <a:pt x="2291214" y="869068"/>
                    <a:pt x="2280000" y="873713"/>
                    <a:pt x="2268307" y="873713"/>
                  </a:cubicBezTo>
                  <a:lnTo>
                    <a:pt x="44089" y="873713"/>
                  </a:lnTo>
                  <a:cubicBezTo>
                    <a:pt x="32396" y="873713"/>
                    <a:pt x="21182" y="869068"/>
                    <a:pt x="12913" y="860800"/>
                  </a:cubicBezTo>
                  <a:cubicBezTo>
                    <a:pt x="4645" y="852532"/>
                    <a:pt x="0" y="841317"/>
                    <a:pt x="0" y="829624"/>
                  </a:cubicBezTo>
                  <a:lnTo>
                    <a:pt x="0" y="44089"/>
                  </a:lnTo>
                  <a:cubicBezTo>
                    <a:pt x="0" y="32396"/>
                    <a:pt x="4645" y="21182"/>
                    <a:pt x="12913" y="12913"/>
                  </a:cubicBezTo>
                  <a:cubicBezTo>
                    <a:pt x="21182" y="4645"/>
                    <a:pt x="32396" y="0"/>
                    <a:pt x="44089" y="0"/>
                  </a:cubicBezTo>
                  <a:close/>
                </a:path>
              </a:pathLst>
            </a:custGeom>
            <a:solidFill>
              <a:srgbClr val="7CC242"/>
            </a:solidFill>
          </p:spPr>
        </p:sp>
        <p:sp>
          <p:nvSpPr>
            <p:cNvPr name="TextBox 13" id="13"/>
            <p:cNvSpPr txBox="true"/>
            <p:nvPr/>
          </p:nvSpPr>
          <p:spPr>
            <a:xfrm>
              <a:off x="0" y="-47625"/>
              <a:ext cx="2312396" cy="921338"/>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514571" y="9482451"/>
            <a:ext cx="8219371" cy="339752"/>
          </a:xfrm>
          <a:prstGeom prst="rect">
            <a:avLst/>
          </a:prstGeom>
        </p:spPr>
        <p:txBody>
          <a:bodyPr anchor="t" rtlCol="false" tIns="0" lIns="0" bIns="0" rIns="0">
            <a:spAutoFit/>
          </a:bodyPr>
          <a:lstStyle/>
          <a:p>
            <a:pPr algn="ctr">
              <a:lnSpc>
                <a:spcPts val="2799"/>
              </a:lnSpc>
              <a:spcBef>
                <a:spcPct val="0"/>
              </a:spcBef>
            </a:pPr>
            <a:r>
              <a:rPr lang="en-US" sz="1999">
                <a:solidFill>
                  <a:srgbClr val="000000"/>
                </a:solidFill>
                <a:latin typeface="Frutiger"/>
                <a:ea typeface="Frutiger"/>
                <a:cs typeface="Frutiger"/>
                <a:sym typeface="Frutiger"/>
              </a:rPr>
              <a:t>faresharesouthwest.org.uk | partnerships@faresharesouthwest.org.uk</a:t>
            </a:r>
          </a:p>
        </p:txBody>
      </p:sp>
      <p:sp>
        <p:nvSpPr>
          <p:cNvPr name="Freeform 15" id="15"/>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5"/>
            <a:stretch>
              <a:fillRect l="0" t="0" r="0" b="0"/>
            </a:stretch>
          </a:blipFill>
        </p:spPr>
      </p:sp>
      <p:sp>
        <p:nvSpPr>
          <p:cNvPr name="TextBox 16" id="16"/>
          <p:cNvSpPr txBox="true"/>
          <p:nvPr/>
        </p:nvSpPr>
        <p:spPr>
          <a:xfrm rot="0">
            <a:off x="359831" y="257389"/>
            <a:ext cx="10039079"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Start your partnership journey today</a:t>
            </a:r>
          </a:p>
        </p:txBody>
      </p:sp>
      <p:sp>
        <p:nvSpPr>
          <p:cNvPr name="TextBox 17" id="17"/>
          <p:cNvSpPr txBox="true"/>
          <p:nvPr/>
        </p:nvSpPr>
        <p:spPr>
          <a:xfrm rot="0">
            <a:off x="571721" y="5792390"/>
            <a:ext cx="7679775" cy="2339341"/>
          </a:xfrm>
          <a:prstGeom prst="rect">
            <a:avLst/>
          </a:prstGeom>
        </p:spPr>
        <p:txBody>
          <a:bodyPr anchor="t" rtlCol="false" tIns="0" lIns="0" bIns="0" rIns="0">
            <a:spAutoFit/>
          </a:bodyPr>
          <a:lstStyle/>
          <a:p>
            <a:pPr algn="l">
              <a:lnSpc>
                <a:spcPts val="3499"/>
              </a:lnSpc>
            </a:pPr>
            <a:r>
              <a:rPr lang="en-US" sz="2499" b="true">
                <a:solidFill>
                  <a:srgbClr val="000000"/>
                </a:solidFill>
                <a:latin typeface="Frutiger Bold"/>
                <a:ea typeface="Frutiger Bold"/>
                <a:cs typeface="Frutiger Bold"/>
                <a:sym typeface="Frutiger Bold"/>
              </a:rPr>
              <a:t>Are we a good fit for you?</a:t>
            </a:r>
          </a:p>
          <a:p>
            <a:pPr algn="l">
              <a:lnSpc>
                <a:spcPts val="3499"/>
              </a:lnSpc>
            </a:pPr>
            <a:r>
              <a:rPr lang="en-US" sz="2499">
                <a:solidFill>
                  <a:srgbClr val="000000"/>
                </a:solidFill>
                <a:latin typeface="Frutiger"/>
                <a:ea typeface="Frutiger"/>
                <a:cs typeface="Frutiger"/>
                <a:sym typeface="Frutiger"/>
              </a:rPr>
              <a:t>The strongest partnerships are created when charities listen. Tell us what </a:t>
            </a:r>
            <a:r>
              <a:rPr lang="en-US" sz="2499" u="sng">
                <a:solidFill>
                  <a:srgbClr val="000000"/>
                </a:solidFill>
                <a:latin typeface="Frutiger"/>
                <a:ea typeface="Frutiger"/>
                <a:cs typeface="Frutiger"/>
                <a:sym typeface="Frutiger"/>
              </a:rPr>
              <a:t>you</a:t>
            </a:r>
            <a:r>
              <a:rPr lang="en-US" sz="2499">
                <a:solidFill>
                  <a:srgbClr val="000000"/>
                </a:solidFill>
                <a:latin typeface="Frutiger"/>
                <a:ea typeface="Frutiger"/>
                <a:cs typeface="Frutiger"/>
                <a:sym typeface="Frutiger"/>
              </a:rPr>
              <a:t> want to achieve.</a:t>
            </a:r>
          </a:p>
          <a:p>
            <a:pPr algn="l">
              <a:lnSpc>
                <a:spcPts val="1959"/>
              </a:lnSpc>
            </a:pPr>
          </a:p>
          <a:p>
            <a:pPr algn="l">
              <a:lnSpc>
                <a:spcPts val="3219"/>
              </a:lnSpc>
            </a:pPr>
            <a:r>
              <a:rPr lang="en-US" sz="2299">
                <a:solidFill>
                  <a:srgbClr val="000000"/>
                </a:solidFill>
                <a:latin typeface="Frutiger"/>
                <a:ea typeface="Frutiger"/>
                <a:cs typeface="Frutiger"/>
                <a:sym typeface="Frutiger"/>
              </a:rPr>
              <a:t>Talk to</a:t>
            </a:r>
            <a:r>
              <a:rPr lang="en-US" sz="2299">
                <a:solidFill>
                  <a:srgbClr val="000000"/>
                </a:solidFill>
                <a:latin typeface="Frutiger"/>
                <a:ea typeface="Frutiger"/>
                <a:cs typeface="Frutiger"/>
                <a:sym typeface="Frutiger"/>
              </a:rPr>
              <a:t> the team today</a:t>
            </a:r>
            <a:r>
              <a:rPr lang="en-US" sz="2299">
                <a:solidFill>
                  <a:srgbClr val="000000"/>
                </a:solidFill>
                <a:latin typeface="Frutiger"/>
                <a:ea typeface="Frutiger"/>
                <a:cs typeface="Frutiger"/>
                <a:sym typeface="Frutiger"/>
              </a:rPr>
              <a:t> at </a:t>
            </a:r>
            <a:r>
              <a:rPr lang="en-US" sz="2299" b="true">
                <a:solidFill>
                  <a:srgbClr val="000000"/>
                </a:solidFill>
                <a:latin typeface="Frutiger Bold"/>
                <a:ea typeface="Frutiger Bold"/>
                <a:cs typeface="Frutiger Bold"/>
                <a:sym typeface="Frutiger Bold"/>
              </a:rPr>
              <a:t>partnerships@faresharesouthwest.org.uk</a:t>
            </a:r>
            <a:r>
              <a:rPr lang="en-US" sz="2299">
                <a:solidFill>
                  <a:srgbClr val="000000"/>
                </a:solidFill>
                <a:latin typeface="Frutiger"/>
                <a:ea typeface="Frutiger"/>
                <a:cs typeface="Frutiger"/>
                <a:sym typeface="Frutiger"/>
              </a:rPr>
              <a:t>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22601" y="9107476"/>
            <a:ext cx="23676305" cy="1962706"/>
            <a:chOff x="0" y="0"/>
            <a:chExt cx="6235735" cy="516927"/>
          </a:xfrm>
        </p:grpSpPr>
        <p:sp>
          <p:nvSpPr>
            <p:cNvPr name="Freeform 3" id="3"/>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4" id="4"/>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0314877" y="-225059"/>
            <a:ext cx="8432229" cy="5183231"/>
            <a:chOff x="0" y="0"/>
            <a:chExt cx="1202364" cy="739085"/>
          </a:xfrm>
        </p:grpSpPr>
        <p:sp>
          <p:nvSpPr>
            <p:cNvPr name="Freeform 6" id="6"/>
            <p:cNvSpPr/>
            <p:nvPr/>
          </p:nvSpPr>
          <p:spPr>
            <a:xfrm flipH="false" flipV="false" rot="0">
              <a:off x="0" y="0"/>
              <a:ext cx="1202364" cy="739085"/>
            </a:xfrm>
            <a:custGeom>
              <a:avLst/>
              <a:gdLst/>
              <a:ahLst/>
              <a:cxnLst/>
              <a:rect r="r" b="b" t="t" l="l"/>
              <a:pathLst>
                <a:path h="739085" w="1202364">
                  <a:moveTo>
                    <a:pt x="45907" y="0"/>
                  </a:moveTo>
                  <a:lnTo>
                    <a:pt x="1156458" y="0"/>
                  </a:lnTo>
                  <a:cubicBezTo>
                    <a:pt x="1181811" y="0"/>
                    <a:pt x="1202364" y="20553"/>
                    <a:pt x="1202364" y="45907"/>
                  </a:cubicBezTo>
                  <a:lnTo>
                    <a:pt x="1202364" y="693178"/>
                  </a:lnTo>
                  <a:cubicBezTo>
                    <a:pt x="1202364" y="705353"/>
                    <a:pt x="1197528" y="717030"/>
                    <a:pt x="1188919" y="725639"/>
                  </a:cubicBezTo>
                  <a:cubicBezTo>
                    <a:pt x="1180309" y="734248"/>
                    <a:pt x="1168633" y="739085"/>
                    <a:pt x="1156458" y="739085"/>
                  </a:cubicBezTo>
                  <a:lnTo>
                    <a:pt x="45907" y="739085"/>
                  </a:lnTo>
                  <a:cubicBezTo>
                    <a:pt x="33732" y="739085"/>
                    <a:pt x="22055" y="734248"/>
                    <a:pt x="13446" y="725639"/>
                  </a:cubicBezTo>
                  <a:cubicBezTo>
                    <a:pt x="4837" y="717030"/>
                    <a:pt x="0" y="705353"/>
                    <a:pt x="0" y="693178"/>
                  </a:cubicBezTo>
                  <a:lnTo>
                    <a:pt x="0" y="45907"/>
                  </a:lnTo>
                  <a:cubicBezTo>
                    <a:pt x="0" y="33732"/>
                    <a:pt x="4837" y="22055"/>
                    <a:pt x="13446" y="13446"/>
                  </a:cubicBezTo>
                  <a:cubicBezTo>
                    <a:pt x="22055" y="4837"/>
                    <a:pt x="33732" y="0"/>
                    <a:pt x="45907" y="0"/>
                  </a:cubicBezTo>
                  <a:close/>
                </a:path>
              </a:pathLst>
            </a:custGeom>
            <a:blipFill>
              <a:blip r:embed="rId2"/>
              <a:stretch>
                <a:fillRect l="-14086" t="-14774" r="-11489" b="0"/>
              </a:stretch>
            </a:blipFill>
          </p:spPr>
        </p:sp>
      </p:grpSp>
      <p:grpSp>
        <p:nvGrpSpPr>
          <p:cNvPr name="Group 7" id="7"/>
          <p:cNvGrpSpPr/>
          <p:nvPr/>
        </p:nvGrpSpPr>
        <p:grpSpPr>
          <a:xfrm rot="0">
            <a:off x="-2300965" y="-1406677"/>
            <a:ext cx="14814472" cy="2765130"/>
            <a:chOff x="0" y="0"/>
            <a:chExt cx="3901754" cy="728265"/>
          </a:xfrm>
        </p:grpSpPr>
        <p:sp>
          <p:nvSpPr>
            <p:cNvPr name="Freeform 8" id="8"/>
            <p:cNvSpPr/>
            <p:nvPr/>
          </p:nvSpPr>
          <p:spPr>
            <a:xfrm flipH="false" flipV="false" rot="0">
              <a:off x="0" y="0"/>
              <a:ext cx="3901754" cy="728265"/>
            </a:xfrm>
            <a:custGeom>
              <a:avLst/>
              <a:gdLst/>
              <a:ahLst/>
              <a:cxnLst/>
              <a:rect r="r" b="b" t="t" l="l"/>
              <a:pathLst>
                <a:path h="728265" w="3901754">
                  <a:moveTo>
                    <a:pt x="26130" y="0"/>
                  </a:moveTo>
                  <a:lnTo>
                    <a:pt x="3875624" y="0"/>
                  </a:lnTo>
                  <a:cubicBezTo>
                    <a:pt x="3882554" y="0"/>
                    <a:pt x="3889200" y="2753"/>
                    <a:pt x="3894101" y="7653"/>
                  </a:cubicBezTo>
                  <a:cubicBezTo>
                    <a:pt x="3899001" y="12553"/>
                    <a:pt x="3901754" y="19200"/>
                    <a:pt x="3901754" y="26130"/>
                  </a:cubicBezTo>
                  <a:lnTo>
                    <a:pt x="3901754" y="702135"/>
                  </a:lnTo>
                  <a:cubicBezTo>
                    <a:pt x="3901754" y="709065"/>
                    <a:pt x="3899001" y="715711"/>
                    <a:pt x="3894101" y="720612"/>
                  </a:cubicBezTo>
                  <a:cubicBezTo>
                    <a:pt x="3889200" y="725512"/>
                    <a:pt x="3882554" y="728265"/>
                    <a:pt x="3875624" y="728265"/>
                  </a:cubicBezTo>
                  <a:lnTo>
                    <a:pt x="26130" y="728265"/>
                  </a:lnTo>
                  <a:cubicBezTo>
                    <a:pt x="11699" y="728265"/>
                    <a:pt x="0" y="716566"/>
                    <a:pt x="0" y="702135"/>
                  </a:cubicBezTo>
                  <a:lnTo>
                    <a:pt x="0" y="26130"/>
                  </a:lnTo>
                  <a:cubicBezTo>
                    <a:pt x="0" y="11699"/>
                    <a:pt x="11699" y="0"/>
                    <a:pt x="26130" y="0"/>
                  </a:cubicBezTo>
                  <a:close/>
                </a:path>
              </a:pathLst>
            </a:custGeom>
            <a:solidFill>
              <a:srgbClr val="2A4F21"/>
            </a:solidFill>
          </p:spPr>
        </p:sp>
        <p:sp>
          <p:nvSpPr>
            <p:cNvPr name="TextBox 9" id="9"/>
            <p:cNvSpPr txBox="true"/>
            <p:nvPr/>
          </p:nvSpPr>
          <p:spPr>
            <a:xfrm>
              <a:off x="0" y="-47625"/>
              <a:ext cx="3901754" cy="775890"/>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3"/>
            <a:stretch>
              <a:fillRect l="0" t="0" r="0" b="0"/>
            </a:stretch>
          </a:blipFill>
        </p:spPr>
      </p:sp>
      <p:sp>
        <p:nvSpPr>
          <p:cNvPr name="TextBox 11" id="11"/>
          <p:cNvSpPr txBox="true"/>
          <p:nvPr/>
        </p:nvSpPr>
        <p:spPr>
          <a:xfrm rot="0">
            <a:off x="658024" y="1893034"/>
            <a:ext cx="9218704" cy="7045325"/>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Tackling the broken food system</a:t>
            </a:r>
          </a:p>
          <a:p>
            <a:pPr algn="l">
              <a:lnSpc>
                <a:spcPts val="2800"/>
              </a:lnSpc>
            </a:pPr>
            <a:r>
              <a:rPr lang="en-US" sz="2000">
                <a:solidFill>
                  <a:srgbClr val="000000"/>
                </a:solidFill>
                <a:latin typeface="Frutiger"/>
                <a:ea typeface="Frutiger"/>
                <a:cs typeface="Frutiger"/>
                <a:sym typeface="Frutiger"/>
              </a:rPr>
              <a:t>Each year, good-to-eat food for 10 billion meals is wasted by the UK food industry with devastating climate impact, while nearly one in five experience food insecurity.  </a:t>
            </a:r>
          </a:p>
          <a:p>
            <a:pPr algn="l">
              <a:lnSpc>
                <a:spcPts val="2800"/>
              </a:lnSpc>
            </a:pPr>
          </a:p>
          <a:p>
            <a:pPr algn="l">
              <a:lnSpc>
                <a:spcPts val="2800"/>
              </a:lnSpc>
            </a:pPr>
            <a:r>
              <a:rPr lang="en-US" b="true" sz="2000">
                <a:solidFill>
                  <a:srgbClr val="000000"/>
                </a:solidFill>
                <a:latin typeface="Frutiger Bold"/>
                <a:ea typeface="Frutiger Bold"/>
                <a:cs typeface="Frutiger Bold"/>
                <a:sym typeface="Frutiger Bold"/>
              </a:rPr>
              <a:t>Joining the dots between food waste and hunger</a:t>
            </a:r>
          </a:p>
          <a:p>
            <a:pPr algn="l">
              <a:lnSpc>
                <a:spcPts val="2800"/>
              </a:lnSpc>
            </a:pPr>
            <a:r>
              <a:rPr lang="en-US" sz="2000">
                <a:solidFill>
                  <a:srgbClr val="000000"/>
                </a:solidFill>
                <a:latin typeface="Frutiger"/>
                <a:ea typeface="Frutiger"/>
                <a:cs typeface="Frutiger"/>
                <a:sym typeface="Frutiger"/>
              </a:rPr>
              <a:t>FareShare South West rescues quality food from farms, suppliers, and manufacturers to share millions of meals with </a:t>
            </a:r>
            <a:r>
              <a:rPr lang="en-US" sz="2000">
                <a:solidFill>
                  <a:srgbClr val="201F1E"/>
                </a:solidFill>
                <a:latin typeface="Frutiger"/>
                <a:ea typeface="Frutiger"/>
                <a:cs typeface="Frutiger"/>
                <a:sym typeface="Frutiger"/>
              </a:rPr>
              <a:t>over 350 schools,</a:t>
            </a:r>
            <a:r>
              <a:rPr lang="en-US" sz="2000">
                <a:solidFill>
                  <a:srgbClr val="FFD300"/>
                </a:solidFill>
                <a:latin typeface="Frutiger"/>
                <a:ea typeface="Frutiger"/>
                <a:cs typeface="Frutiger"/>
                <a:sym typeface="Frutiger"/>
              </a:rPr>
              <a:t> </a:t>
            </a:r>
            <a:r>
              <a:rPr lang="en-US" sz="2000">
                <a:solidFill>
                  <a:srgbClr val="000000"/>
                </a:solidFill>
                <a:latin typeface="Frutiger"/>
                <a:ea typeface="Frutiger"/>
                <a:cs typeface="Frutiger"/>
                <a:sym typeface="Frutiger"/>
              </a:rPr>
              <a:t>community groups, and food clubs. Over 50% of the food we rescue is fresh fruit, veg, and dairy, helping us fight the injustice of who gets to afford a healthy diet. </a:t>
            </a:r>
          </a:p>
          <a:p>
            <a:pPr algn="l">
              <a:lnSpc>
                <a:spcPts val="2800"/>
              </a:lnSpc>
            </a:pPr>
          </a:p>
          <a:p>
            <a:pPr algn="l">
              <a:lnSpc>
                <a:spcPts val="2800"/>
              </a:lnSpc>
            </a:pPr>
            <a:r>
              <a:rPr lang="en-US" b="true" sz="2000">
                <a:solidFill>
                  <a:srgbClr val="000000"/>
                </a:solidFill>
                <a:latin typeface="Frutiger Bold"/>
                <a:ea typeface="Frutiger Bold"/>
                <a:cs typeface="Frutiger Bold"/>
                <a:sym typeface="Frutiger Bold"/>
              </a:rPr>
              <a:t>Building resilient communities</a:t>
            </a:r>
          </a:p>
          <a:p>
            <a:pPr algn="l">
              <a:lnSpc>
                <a:spcPts val="2800"/>
              </a:lnSpc>
            </a:pPr>
            <a:r>
              <a:rPr lang="en-US" sz="2000">
                <a:solidFill>
                  <a:srgbClr val="000000"/>
                </a:solidFill>
                <a:latin typeface="Frutiger"/>
                <a:ea typeface="Frutiger"/>
                <a:cs typeface="Frutiger"/>
                <a:sym typeface="Frutiger"/>
              </a:rPr>
              <a:t>Food is a catalyst for connecting people with support services that transform lives. We ensure food is available where and when it’s needed – creating dignity, joy, and routes out of embedded poverty for thousands.  </a:t>
            </a:r>
          </a:p>
          <a:p>
            <a:pPr algn="l">
              <a:lnSpc>
                <a:spcPts val="2800"/>
              </a:lnSpc>
            </a:pPr>
            <a:r>
              <a:rPr lang="en-US" sz="2000">
                <a:solidFill>
                  <a:srgbClr val="000000"/>
                </a:solidFill>
                <a:latin typeface="Frutiger"/>
                <a:ea typeface="Frutiger"/>
                <a:cs typeface="Frutiger"/>
                <a:sym typeface="Frutiger"/>
              </a:rPr>
              <a:t> </a:t>
            </a:r>
          </a:p>
          <a:p>
            <a:pPr algn="l">
              <a:lnSpc>
                <a:spcPts val="2800"/>
              </a:lnSpc>
            </a:pPr>
            <a:r>
              <a:rPr lang="en-US" b="true" sz="2000">
                <a:solidFill>
                  <a:srgbClr val="000000"/>
                </a:solidFill>
                <a:latin typeface="Frutiger Bold"/>
                <a:ea typeface="Frutiger Bold"/>
                <a:cs typeface="Frutiger Bold"/>
                <a:sym typeface="Frutiger Bold"/>
              </a:rPr>
              <a:t>You can make a positive impact on your community too when you partner with us. Keep reading to discover how. </a:t>
            </a:r>
          </a:p>
          <a:p>
            <a:pPr algn="l">
              <a:lnSpc>
                <a:spcPts val="2800"/>
              </a:lnSpc>
            </a:pPr>
          </a:p>
          <a:p>
            <a:pPr algn="l">
              <a:lnSpc>
                <a:spcPts val="2800"/>
              </a:lnSpc>
            </a:pPr>
          </a:p>
        </p:txBody>
      </p:sp>
      <p:grpSp>
        <p:nvGrpSpPr>
          <p:cNvPr name="Group 12" id="12"/>
          <p:cNvGrpSpPr/>
          <p:nvPr/>
        </p:nvGrpSpPr>
        <p:grpSpPr>
          <a:xfrm rot="0">
            <a:off x="10314877" y="5143500"/>
            <a:ext cx="11464605" cy="3588314"/>
            <a:chOff x="0" y="0"/>
            <a:chExt cx="3019484" cy="945070"/>
          </a:xfrm>
        </p:grpSpPr>
        <p:sp>
          <p:nvSpPr>
            <p:cNvPr name="Freeform 13" id="13"/>
            <p:cNvSpPr/>
            <p:nvPr/>
          </p:nvSpPr>
          <p:spPr>
            <a:xfrm flipH="false" flipV="false" rot="0">
              <a:off x="0" y="0"/>
              <a:ext cx="3019484" cy="945070"/>
            </a:xfrm>
            <a:custGeom>
              <a:avLst/>
              <a:gdLst/>
              <a:ahLst/>
              <a:cxnLst/>
              <a:rect r="r" b="b" t="t" l="l"/>
              <a:pathLst>
                <a:path h="945070" w="3019484">
                  <a:moveTo>
                    <a:pt x="33764" y="0"/>
                  </a:moveTo>
                  <a:lnTo>
                    <a:pt x="2985720" y="0"/>
                  </a:lnTo>
                  <a:cubicBezTo>
                    <a:pt x="2994675" y="0"/>
                    <a:pt x="3003263" y="3557"/>
                    <a:pt x="3009595" y="9889"/>
                  </a:cubicBezTo>
                  <a:cubicBezTo>
                    <a:pt x="3015927" y="16221"/>
                    <a:pt x="3019484" y="24810"/>
                    <a:pt x="3019484" y="33764"/>
                  </a:cubicBezTo>
                  <a:lnTo>
                    <a:pt x="3019484" y="911306"/>
                  </a:lnTo>
                  <a:cubicBezTo>
                    <a:pt x="3019484" y="920261"/>
                    <a:pt x="3015927" y="928849"/>
                    <a:pt x="3009595" y="935181"/>
                  </a:cubicBezTo>
                  <a:cubicBezTo>
                    <a:pt x="3003263" y="941513"/>
                    <a:pt x="2994675" y="945070"/>
                    <a:pt x="2985720" y="945070"/>
                  </a:cubicBezTo>
                  <a:lnTo>
                    <a:pt x="33764" y="945070"/>
                  </a:lnTo>
                  <a:cubicBezTo>
                    <a:pt x="24810" y="945070"/>
                    <a:pt x="16221" y="941513"/>
                    <a:pt x="9889" y="935181"/>
                  </a:cubicBezTo>
                  <a:cubicBezTo>
                    <a:pt x="3557" y="928849"/>
                    <a:pt x="0" y="920261"/>
                    <a:pt x="0" y="911306"/>
                  </a:cubicBezTo>
                  <a:lnTo>
                    <a:pt x="0" y="33764"/>
                  </a:lnTo>
                  <a:cubicBezTo>
                    <a:pt x="0" y="24810"/>
                    <a:pt x="3557" y="16221"/>
                    <a:pt x="9889" y="9889"/>
                  </a:cubicBezTo>
                  <a:cubicBezTo>
                    <a:pt x="16221" y="3557"/>
                    <a:pt x="24810" y="0"/>
                    <a:pt x="33764" y="0"/>
                  </a:cubicBezTo>
                  <a:close/>
                </a:path>
              </a:pathLst>
            </a:custGeom>
            <a:solidFill>
              <a:srgbClr val="2A4F21"/>
            </a:solidFill>
          </p:spPr>
        </p:sp>
        <p:sp>
          <p:nvSpPr>
            <p:cNvPr name="TextBox 14" id="14"/>
            <p:cNvSpPr txBox="true"/>
            <p:nvPr/>
          </p:nvSpPr>
          <p:spPr>
            <a:xfrm>
              <a:off x="0" y="-47625"/>
              <a:ext cx="3019484" cy="992695"/>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16047180" y="5729570"/>
            <a:ext cx="1984261" cy="1850028"/>
            <a:chOff x="0" y="0"/>
            <a:chExt cx="832735" cy="776401"/>
          </a:xfrm>
        </p:grpSpPr>
        <p:sp>
          <p:nvSpPr>
            <p:cNvPr name="Freeform 16" id="16"/>
            <p:cNvSpPr/>
            <p:nvPr/>
          </p:nvSpPr>
          <p:spPr>
            <a:xfrm flipH="false" flipV="false" rot="0">
              <a:off x="0" y="0"/>
              <a:ext cx="832735" cy="776401"/>
            </a:xfrm>
            <a:custGeom>
              <a:avLst/>
              <a:gdLst/>
              <a:ahLst/>
              <a:cxnLst/>
              <a:rect r="r" b="b" t="t" l="l"/>
              <a:pathLst>
                <a:path h="776401" w="832735">
                  <a:moveTo>
                    <a:pt x="195083" y="0"/>
                  </a:moveTo>
                  <a:lnTo>
                    <a:pt x="637652" y="0"/>
                  </a:lnTo>
                  <a:cubicBezTo>
                    <a:pt x="745393" y="0"/>
                    <a:pt x="832735" y="87342"/>
                    <a:pt x="832735" y="195083"/>
                  </a:cubicBezTo>
                  <a:lnTo>
                    <a:pt x="832735" y="581318"/>
                  </a:lnTo>
                  <a:cubicBezTo>
                    <a:pt x="832735" y="689059"/>
                    <a:pt x="745393" y="776401"/>
                    <a:pt x="637652" y="776401"/>
                  </a:cubicBezTo>
                  <a:lnTo>
                    <a:pt x="195083" y="776401"/>
                  </a:lnTo>
                  <a:cubicBezTo>
                    <a:pt x="87342" y="776401"/>
                    <a:pt x="0" y="689059"/>
                    <a:pt x="0" y="581318"/>
                  </a:cubicBezTo>
                  <a:lnTo>
                    <a:pt x="0" y="195083"/>
                  </a:lnTo>
                  <a:cubicBezTo>
                    <a:pt x="0" y="87342"/>
                    <a:pt x="87342" y="0"/>
                    <a:pt x="195083" y="0"/>
                  </a:cubicBezTo>
                  <a:close/>
                </a:path>
              </a:pathLst>
            </a:custGeom>
            <a:blipFill>
              <a:blip r:embed="rId4"/>
              <a:stretch>
                <a:fillRect l="0" t="-30416" r="0" b="-30416"/>
              </a:stretch>
            </a:blipFill>
          </p:spPr>
        </p:sp>
      </p:grpSp>
      <p:sp>
        <p:nvSpPr>
          <p:cNvPr name="TextBox 17" id="17"/>
          <p:cNvSpPr txBox="true"/>
          <p:nvPr/>
        </p:nvSpPr>
        <p:spPr>
          <a:xfrm rot="0">
            <a:off x="515149" y="494940"/>
            <a:ext cx="11758844" cy="430530"/>
          </a:xfrm>
          <a:prstGeom prst="rect">
            <a:avLst/>
          </a:prstGeom>
        </p:spPr>
        <p:txBody>
          <a:bodyPr anchor="t" rtlCol="false" tIns="0" lIns="0" bIns="0" rIns="0">
            <a:spAutoFit/>
          </a:bodyPr>
          <a:lstStyle/>
          <a:p>
            <a:pPr algn="l">
              <a:lnSpc>
                <a:spcPts val="3360"/>
              </a:lnSpc>
            </a:pPr>
            <a:r>
              <a:rPr lang="en-US" sz="3000" b="true">
                <a:solidFill>
                  <a:srgbClr val="FFFFFF"/>
                </a:solidFill>
                <a:latin typeface="Frutiger Bold"/>
                <a:ea typeface="Frutiger Bold"/>
                <a:cs typeface="Frutiger Bold"/>
                <a:sym typeface="Frutiger Bold"/>
              </a:rPr>
              <a:t>Help sustain a network of hope from Gloucestershire to Cornwall </a:t>
            </a:r>
          </a:p>
        </p:txBody>
      </p:sp>
      <p:sp>
        <p:nvSpPr>
          <p:cNvPr name="TextBox 18" id="18"/>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19" id="19"/>
          <p:cNvSpPr txBox="true"/>
          <p:nvPr/>
        </p:nvSpPr>
        <p:spPr>
          <a:xfrm rot="0">
            <a:off x="11016276" y="5700995"/>
            <a:ext cx="4588299" cy="2444750"/>
          </a:xfrm>
          <a:prstGeom prst="rect">
            <a:avLst/>
          </a:prstGeom>
        </p:spPr>
        <p:txBody>
          <a:bodyPr anchor="t" rtlCol="false" tIns="0" lIns="0" bIns="0" rIns="0">
            <a:spAutoFit/>
          </a:bodyPr>
          <a:lstStyle/>
          <a:p>
            <a:pPr algn="l">
              <a:lnSpc>
                <a:spcPts val="2799"/>
              </a:lnSpc>
              <a:spcBef>
                <a:spcPct val="0"/>
              </a:spcBef>
            </a:pPr>
            <a:r>
              <a:rPr lang="en-US" sz="1999">
                <a:solidFill>
                  <a:srgbClr val="FFFFFF"/>
                </a:solidFill>
                <a:latin typeface="Kalam"/>
                <a:ea typeface="Kalam"/>
                <a:cs typeface="Kalam"/>
                <a:sym typeface="Kalam"/>
              </a:rPr>
              <a:t>“</a:t>
            </a:r>
            <a:r>
              <a:rPr lang="en-US" sz="1999">
                <a:solidFill>
                  <a:srgbClr val="FFFFFF"/>
                </a:solidFill>
                <a:latin typeface="Kalam"/>
                <a:ea typeface="Kalam"/>
                <a:cs typeface="Kalam"/>
                <a:sym typeface="Kalam"/>
              </a:rPr>
              <a:t>I’m proud that our colleagues chose to stand behind an organisation that tackles hunger with such scale, compassion, and ingenuity. Supporting FareShare South West means supporting stronger, fairer communities and that’s a commitment we’re honoured to make.” </a:t>
            </a:r>
          </a:p>
        </p:txBody>
      </p:sp>
      <p:sp>
        <p:nvSpPr>
          <p:cNvPr name="TextBox 20" id="20"/>
          <p:cNvSpPr txBox="true"/>
          <p:nvPr/>
        </p:nvSpPr>
        <p:spPr>
          <a:xfrm rot="0">
            <a:off x="15447650" y="7705999"/>
            <a:ext cx="2406610" cy="579120"/>
          </a:xfrm>
          <a:prstGeom prst="rect">
            <a:avLst/>
          </a:prstGeom>
        </p:spPr>
        <p:txBody>
          <a:bodyPr anchor="t" rtlCol="false" tIns="0" lIns="0" bIns="0" rIns="0">
            <a:spAutoFit/>
          </a:bodyPr>
          <a:lstStyle/>
          <a:p>
            <a:pPr algn="r">
              <a:lnSpc>
                <a:spcPts val="2309"/>
              </a:lnSpc>
            </a:pPr>
            <a:r>
              <a:rPr lang="en-US" sz="2099">
                <a:solidFill>
                  <a:srgbClr val="FFFFFF"/>
                </a:solidFill>
                <a:latin typeface="Kalam"/>
                <a:ea typeface="Kalam"/>
                <a:cs typeface="Kalam"/>
                <a:sym typeface="Kalam"/>
              </a:rPr>
              <a:t>Anna Louden</a:t>
            </a:r>
          </a:p>
          <a:p>
            <a:pPr algn="r">
              <a:lnSpc>
                <a:spcPts val="2309"/>
              </a:lnSpc>
            </a:pPr>
            <a:r>
              <a:rPr lang="en-US" sz="2099">
                <a:solidFill>
                  <a:srgbClr val="FFFFFF"/>
                </a:solidFill>
                <a:latin typeface="Kalam"/>
                <a:ea typeface="Kalam"/>
                <a:cs typeface="Kalam"/>
                <a:sym typeface="Kalam"/>
              </a:rPr>
              <a:t>Hargreaves Lansdown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550408" y="-230323"/>
            <a:ext cx="6047202" cy="3618224"/>
            <a:chOff x="0" y="0"/>
            <a:chExt cx="1235245" cy="739085"/>
          </a:xfrm>
        </p:grpSpPr>
        <p:sp>
          <p:nvSpPr>
            <p:cNvPr name="Freeform 3" id="3"/>
            <p:cNvSpPr/>
            <p:nvPr/>
          </p:nvSpPr>
          <p:spPr>
            <a:xfrm flipH="false" flipV="false" rot="0">
              <a:off x="0" y="0"/>
              <a:ext cx="1235245" cy="739085"/>
            </a:xfrm>
            <a:custGeom>
              <a:avLst/>
              <a:gdLst/>
              <a:ahLst/>
              <a:cxnLst/>
              <a:rect r="r" b="b" t="t" l="l"/>
              <a:pathLst>
                <a:path h="739085" w="1235245">
                  <a:moveTo>
                    <a:pt x="64012" y="0"/>
                  </a:moveTo>
                  <a:lnTo>
                    <a:pt x="1171233" y="0"/>
                  </a:lnTo>
                  <a:cubicBezTo>
                    <a:pt x="1206586" y="0"/>
                    <a:pt x="1235245" y="28659"/>
                    <a:pt x="1235245" y="64012"/>
                  </a:cubicBezTo>
                  <a:lnTo>
                    <a:pt x="1235245" y="675072"/>
                  </a:lnTo>
                  <a:cubicBezTo>
                    <a:pt x="1235245" y="710425"/>
                    <a:pt x="1206586" y="739085"/>
                    <a:pt x="1171233" y="739085"/>
                  </a:cubicBezTo>
                  <a:lnTo>
                    <a:pt x="64012" y="739085"/>
                  </a:lnTo>
                  <a:cubicBezTo>
                    <a:pt x="28659" y="739085"/>
                    <a:pt x="0" y="710425"/>
                    <a:pt x="0" y="675072"/>
                  </a:cubicBezTo>
                  <a:lnTo>
                    <a:pt x="0" y="64012"/>
                  </a:lnTo>
                  <a:cubicBezTo>
                    <a:pt x="0" y="28659"/>
                    <a:pt x="28659" y="0"/>
                    <a:pt x="64012" y="0"/>
                  </a:cubicBezTo>
                  <a:close/>
                </a:path>
              </a:pathLst>
            </a:custGeom>
            <a:blipFill>
              <a:blip r:embed="rId2"/>
              <a:stretch>
                <a:fillRect l="-3249" t="0" r="-3249" b="0"/>
              </a:stretch>
            </a:blipFill>
          </p:spPr>
        </p:sp>
      </p:grpSp>
      <p:grpSp>
        <p:nvGrpSpPr>
          <p:cNvPr name="Group 4" id="4"/>
          <p:cNvGrpSpPr/>
          <p:nvPr/>
        </p:nvGrpSpPr>
        <p:grpSpPr>
          <a:xfrm rot="0">
            <a:off x="-2300965" y="-1406677"/>
            <a:ext cx="15345182" cy="2765130"/>
            <a:chOff x="0" y="0"/>
            <a:chExt cx="4041529" cy="728265"/>
          </a:xfrm>
        </p:grpSpPr>
        <p:sp>
          <p:nvSpPr>
            <p:cNvPr name="Freeform 5" id="5"/>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6" id="6"/>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14010940" y="3076795"/>
            <a:ext cx="4586670" cy="3126406"/>
            <a:chOff x="0" y="0"/>
            <a:chExt cx="1324663" cy="902928"/>
          </a:xfrm>
        </p:grpSpPr>
        <p:sp>
          <p:nvSpPr>
            <p:cNvPr name="Freeform 8" id="8"/>
            <p:cNvSpPr/>
            <p:nvPr/>
          </p:nvSpPr>
          <p:spPr>
            <a:xfrm flipH="false" flipV="false" rot="0">
              <a:off x="0" y="0"/>
              <a:ext cx="1324663" cy="902928"/>
            </a:xfrm>
            <a:custGeom>
              <a:avLst/>
              <a:gdLst/>
              <a:ahLst/>
              <a:cxnLst/>
              <a:rect r="r" b="b" t="t" l="l"/>
              <a:pathLst>
                <a:path h="902928" w="1324663">
                  <a:moveTo>
                    <a:pt x="84396" y="0"/>
                  </a:moveTo>
                  <a:lnTo>
                    <a:pt x="1240267" y="0"/>
                  </a:lnTo>
                  <a:cubicBezTo>
                    <a:pt x="1262650" y="0"/>
                    <a:pt x="1284117" y="8892"/>
                    <a:pt x="1299944" y="24719"/>
                  </a:cubicBezTo>
                  <a:cubicBezTo>
                    <a:pt x="1315771" y="40546"/>
                    <a:pt x="1324663" y="62013"/>
                    <a:pt x="1324663" y="84396"/>
                  </a:cubicBezTo>
                  <a:lnTo>
                    <a:pt x="1324663" y="818532"/>
                  </a:lnTo>
                  <a:cubicBezTo>
                    <a:pt x="1324663" y="840915"/>
                    <a:pt x="1315771" y="862382"/>
                    <a:pt x="1299944" y="878209"/>
                  </a:cubicBezTo>
                  <a:cubicBezTo>
                    <a:pt x="1284117" y="894036"/>
                    <a:pt x="1262650" y="902928"/>
                    <a:pt x="1240267" y="902928"/>
                  </a:cubicBezTo>
                  <a:lnTo>
                    <a:pt x="84396" y="902928"/>
                  </a:lnTo>
                  <a:cubicBezTo>
                    <a:pt x="62013" y="902928"/>
                    <a:pt x="40546" y="894036"/>
                    <a:pt x="24719" y="878209"/>
                  </a:cubicBezTo>
                  <a:cubicBezTo>
                    <a:pt x="8892" y="862382"/>
                    <a:pt x="0" y="840915"/>
                    <a:pt x="0" y="818532"/>
                  </a:cubicBezTo>
                  <a:lnTo>
                    <a:pt x="0" y="84396"/>
                  </a:lnTo>
                  <a:cubicBezTo>
                    <a:pt x="0" y="62013"/>
                    <a:pt x="8892" y="40546"/>
                    <a:pt x="24719" y="24719"/>
                  </a:cubicBezTo>
                  <a:cubicBezTo>
                    <a:pt x="40546" y="8892"/>
                    <a:pt x="62013" y="0"/>
                    <a:pt x="84396" y="0"/>
                  </a:cubicBezTo>
                  <a:close/>
                </a:path>
              </a:pathLst>
            </a:custGeom>
            <a:blipFill>
              <a:blip r:embed="rId3"/>
              <a:stretch>
                <a:fillRect l="-10662" t="0" r="-10662" b="0"/>
              </a:stretch>
            </a:blipFill>
          </p:spPr>
        </p:sp>
      </p:grpSp>
      <p:grpSp>
        <p:nvGrpSpPr>
          <p:cNvPr name="Group 9" id="9"/>
          <p:cNvGrpSpPr/>
          <p:nvPr/>
        </p:nvGrpSpPr>
        <p:grpSpPr>
          <a:xfrm rot="0">
            <a:off x="12753758" y="5873794"/>
            <a:ext cx="6010051" cy="3646771"/>
            <a:chOff x="0" y="0"/>
            <a:chExt cx="1341446" cy="813961"/>
          </a:xfrm>
        </p:grpSpPr>
        <p:sp>
          <p:nvSpPr>
            <p:cNvPr name="Freeform 10" id="10"/>
            <p:cNvSpPr/>
            <p:nvPr/>
          </p:nvSpPr>
          <p:spPr>
            <a:xfrm flipH="false" flipV="false" rot="0">
              <a:off x="0" y="0"/>
              <a:ext cx="1341446" cy="813961"/>
            </a:xfrm>
            <a:custGeom>
              <a:avLst/>
              <a:gdLst/>
              <a:ahLst/>
              <a:cxnLst/>
              <a:rect r="r" b="b" t="t" l="l"/>
              <a:pathLst>
                <a:path h="813961" w="1341446">
                  <a:moveTo>
                    <a:pt x="64408" y="0"/>
                  </a:moveTo>
                  <a:lnTo>
                    <a:pt x="1277038" y="0"/>
                  </a:lnTo>
                  <a:cubicBezTo>
                    <a:pt x="1294120" y="0"/>
                    <a:pt x="1310503" y="6786"/>
                    <a:pt x="1322581" y="18865"/>
                  </a:cubicBezTo>
                  <a:cubicBezTo>
                    <a:pt x="1334660" y="30944"/>
                    <a:pt x="1341446" y="47326"/>
                    <a:pt x="1341446" y="64408"/>
                  </a:cubicBezTo>
                  <a:lnTo>
                    <a:pt x="1341446" y="749553"/>
                  </a:lnTo>
                  <a:cubicBezTo>
                    <a:pt x="1341446" y="766635"/>
                    <a:pt x="1334660" y="783017"/>
                    <a:pt x="1322581" y="795096"/>
                  </a:cubicBezTo>
                  <a:cubicBezTo>
                    <a:pt x="1310503" y="807175"/>
                    <a:pt x="1294120" y="813961"/>
                    <a:pt x="1277038" y="813961"/>
                  </a:cubicBezTo>
                  <a:lnTo>
                    <a:pt x="64408" y="813961"/>
                  </a:lnTo>
                  <a:cubicBezTo>
                    <a:pt x="47326" y="813961"/>
                    <a:pt x="30944" y="807175"/>
                    <a:pt x="18865" y="795096"/>
                  </a:cubicBezTo>
                  <a:cubicBezTo>
                    <a:pt x="6786" y="783017"/>
                    <a:pt x="0" y="766635"/>
                    <a:pt x="0" y="749553"/>
                  </a:cubicBezTo>
                  <a:lnTo>
                    <a:pt x="0" y="64408"/>
                  </a:lnTo>
                  <a:cubicBezTo>
                    <a:pt x="0" y="47326"/>
                    <a:pt x="6786" y="30944"/>
                    <a:pt x="18865" y="18865"/>
                  </a:cubicBezTo>
                  <a:cubicBezTo>
                    <a:pt x="30944" y="6786"/>
                    <a:pt x="47326" y="0"/>
                    <a:pt x="64408" y="0"/>
                  </a:cubicBezTo>
                  <a:close/>
                </a:path>
              </a:pathLst>
            </a:custGeom>
            <a:blipFill>
              <a:blip r:embed="rId4"/>
              <a:stretch>
                <a:fillRect l="-3935" t="0" r="-3935" b="0"/>
              </a:stretch>
            </a:blipFill>
          </p:spPr>
        </p:sp>
      </p:grpSp>
      <p:grpSp>
        <p:nvGrpSpPr>
          <p:cNvPr name="Group 11" id="11"/>
          <p:cNvGrpSpPr/>
          <p:nvPr/>
        </p:nvGrpSpPr>
        <p:grpSpPr>
          <a:xfrm rot="0">
            <a:off x="-2822601" y="9107476"/>
            <a:ext cx="23676305" cy="1962706"/>
            <a:chOff x="0" y="0"/>
            <a:chExt cx="6235735" cy="516927"/>
          </a:xfrm>
        </p:grpSpPr>
        <p:sp>
          <p:nvSpPr>
            <p:cNvPr name="Freeform 12" id="12"/>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13" id="13"/>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5"/>
            <a:stretch>
              <a:fillRect l="0" t="0" r="0" b="0"/>
            </a:stretch>
          </a:blipFill>
        </p:spPr>
      </p:sp>
      <p:sp>
        <p:nvSpPr>
          <p:cNvPr name="TextBox 15" id="15"/>
          <p:cNvSpPr txBox="true"/>
          <p:nvPr/>
        </p:nvSpPr>
        <p:spPr>
          <a:xfrm rot="0">
            <a:off x="515149" y="1569264"/>
            <a:ext cx="11595751" cy="7650480"/>
          </a:xfrm>
          <a:prstGeom prst="rect">
            <a:avLst/>
          </a:prstGeom>
        </p:spPr>
        <p:txBody>
          <a:bodyPr anchor="t" rtlCol="false" tIns="0" lIns="0" bIns="0" rIns="0">
            <a:spAutoFit/>
          </a:bodyPr>
          <a:lstStyle/>
          <a:p>
            <a:pPr algn="l">
              <a:lnSpc>
                <a:spcPts val="2420"/>
              </a:lnSpc>
            </a:pPr>
            <a:r>
              <a:rPr lang="en-US" sz="2000" b="true">
                <a:solidFill>
                  <a:srgbClr val="000000"/>
                </a:solidFill>
                <a:latin typeface="Frutiger Bold"/>
                <a:ea typeface="Frutiger Bold"/>
                <a:cs typeface="Frutiger Bold"/>
                <a:sym typeface="Frutiger Bold"/>
              </a:rPr>
              <a:t>If you and your business are invested in social justice </a:t>
            </a:r>
            <a:r>
              <a:rPr lang="en-US" sz="2000" i="true" b="true">
                <a:solidFill>
                  <a:srgbClr val="000000"/>
                </a:solidFill>
                <a:latin typeface="Frutiger Bold Italics"/>
                <a:ea typeface="Frutiger Bold Italics"/>
                <a:cs typeface="Frutiger Bold Italics"/>
                <a:sym typeface="Frutiger Bold Italics"/>
              </a:rPr>
              <a:t>and</a:t>
            </a:r>
            <a:r>
              <a:rPr lang="en-US" sz="2000" b="true">
                <a:solidFill>
                  <a:srgbClr val="000000"/>
                </a:solidFill>
                <a:latin typeface="Frutiger Bold"/>
                <a:ea typeface="Frutiger Bold"/>
                <a:cs typeface="Frutiger Bold"/>
                <a:sym typeface="Frutiger Bold"/>
              </a:rPr>
              <a:t> environmental action, our values align. Here’s what to expect from a partnership with FareShare South West.  </a:t>
            </a:r>
          </a:p>
          <a:p>
            <a:pPr algn="l">
              <a:lnSpc>
                <a:spcPts val="2420"/>
              </a:lnSpc>
            </a:pPr>
          </a:p>
          <a:p>
            <a:pPr algn="l" marL="431801" indent="-215900" lvl="1">
              <a:lnSpc>
                <a:spcPts val="2420"/>
              </a:lnSpc>
              <a:buFont typeface="Arial"/>
              <a:buChar char="•"/>
            </a:pPr>
            <a:r>
              <a:rPr lang="en-US" b="true" sz="2000">
                <a:solidFill>
                  <a:srgbClr val="7CC242"/>
                </a:solidFill>
                <a:latin typeface="Frutiger Bold"/>
                <a:ea typeface="Frutiger Bold"/>
                <a:cs typeface="Frutiger Bold"/>
                <a:sym typeface="Frutiger Bold"/>
              </a:rPr>
              <a:t>It’s easy!</a:t>
            </a:r>
            <a:r>
              <a:rPr lang="en-US" sz="2000">
                <a:solidFill>
                  <a:srgbClr val="000000"/>
                </a:solidFill>
                <a:latin typeface="Frutiger"/>
                <a:ea typeface="Frutiger"/>
                <a:cs typeface="Frutiger"/>
                <a:sym typeface="Frutiger"/>
              </a:rPr>
              <a:t> We l</a:t>
            </a:r>
            <a:r>
              <a:rPr lang="en-US" sz="2000">
                <a:solidFill>
                  <a:srgbClr val="000000"/>
                </a:solidFill>
                <a:latin typeface="Frutiger"/>
                <a:ea typeface="Frutiger"/>
                <a:cs typeface="Frutiger"/>
                <a:sym typeface="Frutiger"/>
              </a:rPr>
              <a:t>ove creativity and collaboration. Simply tell us what you’d like to achieve, and let’s design a bespoke partnership to get you there.</a:t>
            </a:r>
          </a:p>
          <a:p>
            <a:pPr algn="l">
              <a:lnSpc>
                <a:spcPts val="2420"/>
              </a:lnSpc>
            </a:pPr>
            <a:r>
              <a:rPr lang="en-US" sz="2000">
                <a:solidFill>
                  <a:srgbClr val="000000"/>
                </a:solidFill>
                <a:latin typeface="Frutiger"/>
                <a:ea typeface="Frutiger"/>
                <a:cs typeface="Frutiger"/>
                <a:sym typeface="Frutiger"/>
              </a:rPr>
              <a:t>  </a:t>
            </a:r>
          </a:p>
          <a:p>
            <a:pPr algn="l" marL="431801" indent="-215900" lvl="1">
              <a:lnSpc>
                <a:spcPts val="2420"/>
              </a:lnSpc>
              <a:buFont typeface="Arial"/>
              <a:buChar char="•"/>
            </a:pPr>
            <a:r>
              <a:rPr lang="en-US" b="true" sz="2000">
                <a:solidFill>
                  <a:srgbClr val="7CC242"/>
                </a:solidFill>
                <a:latin typeface="Frutiger Bold"/>
                <a:ea typeface="Frutiger Bold"/>
                <a:cs typeface="Frutiger Bold"/>
                <a:sym typeface="Frutiger Bold"/>
              </a:rPr>
              <a:t>Meet your CSR objectives.</a:t>
            </a:r>
            <a:r>
              <a:rPr lang="en-US" sz="2000">
                <a:solidFill>
                  <a:srgbClr val="000000"/>
                </a:solidFill>
                <a:latin typeface="Frutiger"/>
                <a:ea typeface="Frutiger"/>
                <a:cs typeface="Frutiger"/>
                <a:sym typeface="Frutiger"/>
              </a:rPr>
              <a:t> </a:t>
            </a:r>
            <a:r>
              <a:rPr lang="en-US" sz="2000">
                <a:solidFill>
                  <a:srgbClr val="000000"/>
                </a:solidFill>
                <a:latin typeface="Frutiger"/>
                <a:ea typeface="Frutiger"/>
                <a:cs typeface="Frutiger"/>
                <a:sym typeface="Frutiger"/>
              </a:rPr>
              <a:t>With </a:t>
            </a:r>
            <a:r>
              <a:rPr lang="en-US" b="true" sz="2000">
                <a:solidFill>
                  <a:srgbClr val="000000"/>
                </a:solidFill>
                <a:latin typeface="Frutiger Bold"/>
                <a:ea typeface="Frutiger Bold"/>
                <a:cs typeface="Frutiger Bold"/>
                <a:sym typeface="Frutiger Bold"/>
              </a:rPr>
              <a:t>every £1 </a:t>
            </a:r>
            <a:r>
              <a:rPr lang="en-US" sz="2000">
                <a:solidFill>
                  <a:srgbClr val="000000"/>
                </a:solidFill>
                <a:latin typeface="Frutiger"/>
                <a:ea typeface="Frutiger"/>
                <a:cs typeface="Frutiger"/>
                <a:sym typeface="Frutiger"/>
              </a:rPr>
              <a:t>donated providing food for </a:t>
            </a:r>
            <a:r>
              <a:rPr lang="en-US" b="true" sz="2000">
                <a:solidFill>
                  <a:srgbClr val="000000"/>
                </a:solidFill>
                <a:latin typeface="Frutiger Bold"/>
                <a:ea typeface="Frutiger Bold"/>
                <a:cs typeface="Frutiger Bold"/>
                <a:sym typeface="Frutiger Bold"/>
              </a:rPr>
              <a:t>four meals</a:t>
            </a:r>
            <a:r>
              <a:rPr lang="en-US" sz="2000">
                <a:solidFill>
                  <a:srgbClr val="000000"/>
                </a:solidFill>
                <a:latin typeface="Frutiger"/>
                <a:ea typeface="Frutiger"/>
                <a:cs typeface="Frutiger"/>
                <a:sym typeface="Frutiger"/>
              </a:rPr>
              <a:t>, it’s easy to demonstrate tangible social value to your customers.</a:t>
            </a:r>
          </a:p>
          <a:p>
            <a:pPr algn="l">
              <a:lnSpc>
                <a:spcPts val="2420"/>
              </a:lnSpc>
            </a:pPr>
          </a:p>
          <a:p>
            <a:pPr algn="l" marL="431801" indent="-215900" lvl="1">
              <a:lnSpc>
                <a:spcPts val="2420"/>
              </a:lnSpc>
              <a:buFont typeface="Arial"/>
              <a:buChar char="•"/>
            </a:pPr>
            <a:r>
              <a:rPr lang="en-US" b="true" sz="2000">
                <a:solidFill>
                  <a:srgbClr val="7CC242"/>
                </a:solidFill>
                <a:latin typeface="Frutiger Bold"/>
                <a:ea typeface="Frutiger Bold"/>
                <a:cs typeface="Frutiger Bold"/>
                <a:sym typeface="Frutiger Bold"/>
              </a:rPr>
              <a:t>Spark meaningful team engagement.</a:t>
            </a:r>
            <a:r>
              <a:rPr lang="en-US" sz="2000">
                <a:solidFill>
                  <a:srgbClr val="000000"/>
                </a:solidFill>
                <a:latin typeface="Frutiger"/>
                <a:ea typeface="Frutiger"/>
                <a:cs typeface="Frutiger"/>
                <a:sym typeface="Frutiger"/>
              </a:rPr>
              <a:t> </a:t>
            </a:r>
            <a:r>
              <a:rPr lang="en-US" sz="2000">
                <a:solidFill>
                  <a:srgbClr val="000000"/>
                </a:solidFill>
                <a:latin typeface="Frutiger"/>
                <a:ea typeface="Frutiger"/>
                <a:cs typeface="Frutiger"/>
                <a:sym typeface="Frutiger"/>
              </a:rPr>
              <a:t>Hands-on volunteering experiences and creative fundraising events offer opportunities for team building, community participation, and boosting staff wellbeing. </a:t>
            </a:r>
          </a:p>
          <a:p>
            <a:pPr algn="l">
              <a:lnSpc>
                <a:spcPts val="2420"/>
              </a:lnSpc>
            </a:pPr>
          </a:p>
          <a:p>
            <a:pPr algn="l" marL="431801" indent="-215900" lvl="1">
              <a:lnSpc>
                <a:spcPts val="2420"/>
              </a:lnSpc>
              <a:buFont typeface="Arial"/>
              <a:buChar char="•"/>
            </a:pPr>
            <a:r>
              <a:rPr lang="en-US" b="true" sz="2000">
                <a:solidFill>
                  <a:srgbClr val="7CC242"/>
                </a:solidFill>
                <a:latin typeface="Frutiger Bold"/>
                <a:ea typeface="Frutiger Bold"/>
                <a:cs typeface="Frutiger Bold"/>
                <a:sym typeface="Frutiger Bold"/>
              </a:rPr>
              <a:t>Generate positive PR.</a:t>
            </a:r>
            <a:r>
              <a:rPr lang="en-US" sz="2000">
                <a:solidFill>
                  <a:srgbClr val="000000"/>
                </a:solidFill>
                <a:latin typeface="Frutiger"/>
                <a:ea typeface="Frutiger"/>
                <a:cs typeface="Frutiger"/>
                <a:sym typeface="Frutiger"/>
              </a:rPr>
              <a:t> </a:t>
            </a:r>
            <a:r>
              <a:rPr lang="en-US" sz="2000">
                <a:solidFill>
                  <a:srgbClr val="000000"/>
                </a:solidFill>
                <a:latin typeface="Frutiger"/>
                <a:ea typeface="Frutiger"/>
                <a:cs typeface="Frutiger"/>
                <a:sym typeface="Frutiger"/>
              </a:rPr>
              <a:t>Receive regular impact updates and frontline stories that demonstrate the real difference your support makes, providing valuable opportunities to highlight your company’s positive contributions.</a:t>
            </a:r>
          </a:p>
          <a:p>
            <a:pPr algn="l">
              <a:lnSpc>
                <a:spcPts val="2420"/>
              </a:lnSpc>
            </a:pPr>
          </a:p>
          <a:p>
            <a:pPr algn="l" marL="431801" indent="-215900" lvl="1">
              <a:lnSpc>
                <a:spcPts val="2420"/>
              </a:lnSpc>
              <a:buFont typeface="Arial"/>
              <a:buChar char="•"/>
            </a:pPr>
            <a:r>
              <a:rPr lang="en-US" b="true" sz="2000">
                <a:solidFill>
                  <a:srgbClr val="7CC242"/>
                </a:solidFill>
                <a:latin typeface="Frutiger Bold"/>
                <a:ea typeface="Frutiger Bold"/>
                <a:cs typeface="Frutiger Bold"/>
                <a:sym typeface="Frutiger Bold"/>
              </a:rPr>
              <a:t>Boost your profile.</a:t>
            </a:r>
            <a:r>
              <a:rPr lang="en-US" sz="2000">
                <a:solidFill>
                  <a:srgbClr val="000000"/>
                </a:solidFill>
                <a:latin typeface="Frutiger"/>
                <a:ea typeface="Frutiger"/>
                <a:cs typeface="Frutiger"/>
                <a:sym typeface="Frutiger"/>
              </a:rPr>
              <a:t> </a:t>
            </a:r>
            <a:r>
              <a:rPr lang="en-US" sz="2000">
                <a:solidFill>
                  <a:srgbClr val="000000"/>
                </a:solidFill>
                <a:latin typeface="Frutiger"/>
                <a:ea typeface="Frutiger"/>
                <a:cs typeface="Frutiger"/>
                <a:sym typeface="Frutiger"/>
              </a:rPr>
              <a:t>Create engaging content to inspire your team and we’ll showcase the difference you’re making by sharing your impact across our channels.</a:t>
            </a:r>
          </a:p>
          <a:p>
            <a:pPr algn="l">
              <a:lnSpc>
                <a:spcPts val="2420"/>
              </a:lnSpc>
            </a:pPr>
          </a:p>
          <a:p>
            <a:pPr algn="l" marL="431801" indent="-215900" lvl="1">
              <a:lnSpc>
                <a:spcPts val="2420"/>
              </a:lnSpc>
              <a:buFont typeface="Arial"/>
              <a:buChar char="•"/>
            </a:pPr>
            <a:r>
              <a:rPr lang="en-US" b="true" sz="2000">
                <a:solidFill>
                  <a:srgbClr val="7CC242"/>
                </a:solidFill>
                <a:latin typeface="Frutiger Bold"/>
                <a:ea typeface="Frutiger Bold"/>
                <a:cs typeface="Frutiger Bold"/>
                <a:sym typeface="Frutiger Bold"/>
              </a:rPr>
              <a:t>Feel supported.</a:t>
            </a:r>
            <a:r>
              <a:rPr lang="en-US" sz="2000">
                <a:solidFill>
                  <a:srgbClr val="000000"/>
                </a:solidFill>
                <a:latin typeface="Frutiger"/>
                <a:ea typeface="Frutiger"/>
                <a:cs typeface="Frutiger"/>
                <a:sym typeface="Frutiger"/>
              </a:rPr>
              <a:t> </a:t>
            </a:r>
            <a:r>
              <a:rPr lang="en-US" sz="2000">
                <a:solidFill>
                  <a:srgbClr val="000000"/>
                </a:solidFill>
                <a:latin typeface="Frutiger"/>
                <a:ea typeface="Frutiger"/>
                <a:cs typeface="Frutiger"/>
                <a:sym typeface="Frutiger"/>
              </a:rPr>
              <a:t>With tailored stewardship every step of the way, you’ll enjoy a seamless partnership experience.</a:t>
            </a:r>
          </a:p>
          <a:p>
            <a:pPr algn="l">
              <a:lnSpc>
                <a:spcPts val="2420"/>
              </a:lnSpc>
            </a:pPr>
            <a:r>
              <a:rPr lang="en-US" sz="2000">
                <a:solidFill>
                  <a:srgbClr val="000000"/>
                </a:solidFill>
                <a:latin typeface="Frutiger"/>
                <a:ea typeface="Frutiger"/>
                <a:cs typeface="Frutiger"/>
                <a:sym typeface="Frutiger"/>
              </a:rPr>
              <a:t> </a:t>
            </a:r>
          </a:p>
          <a:p>
            <a:pPr algn="l" marL="431801" indent="-215900" lvl="1">
              <a:lnSpc>
                <a:spcPts val="2420"/>
              </a:lnSpc>
              <a:buFont typeface="Arial"/>
              <a:buChar char="•"/>
            </a:pPr>
            <a:r>
              <a:rPr lang="en-US" b="true" sz="2000">
                <a:solidFill>
                  <a:srgbClr val="7CC242"/>
                </a:solidFill>
                <a:latin typeface="Frutiger Bold"/>
                <a:ea typeface="Frutiger Bold"/>
                <a:cs typeface="Frutiger Bold"/>
                <a:sym typeface="Frutiger Bold"/>
              </a:rPr>
              <a:t>Be part of better!</a:t>
            </a:r>
            <a:r>
              <a:rPr lang="en-US" b="true" sz="2000">
                <a:solidFill>
                  <a:srgbClr val="000000"/>
                </a:solidFill>
                <a:latin typeface="Frutiger Bold"/>
                <a:ea typeface="Frutiger Bold"/>
                <a:cs typeface="Frutiger Bold"/>
                <a:sym typeface="Frutiger Bold"/>
              </a:rPr>
              <a:t> </a:t>
            </a:r>
            <a:r>
              <a:rPr lang="en-US" sz="2000">
                <a:solidFill>
                  <a:srgbClr val="000000"/>
                </a:solidFill>
                <a:latin typeface="Frutiger"/>
                <a:ea typeface="Frutiger"/>
                <a:cs typeface="Frutiger"/>
                <a:sym typeface="Frutiger"/>
              </a:rPr>
              <a:t>He</a:t>
            </a:r>
            <a:r>
              <a:rPr lang="en-US" sz="2000">
                <a:solidFill>
                  <a:srgbClr val="000000"/>
                </a:solidFill>
                <a:latin typeface="Frutiger"/>
                <a:ea typeface="Frutiger"/>
                <a:cs typeface="Frutiger"/>
                <a:sym typeface="Frutiger"/>
              </a:rPr>
              <a:t>lp develop resilient communities where all people can thrive.  </a:t>
            </a:r>
          </a:p>
          <a:p>
            <a:pPr algn="l">
              <a:lnSpc>
                <a:spcPts val="2800"/>
              </a:lnSpc>
            </a:pPr>
          </a:p>
        </p:txBody>
      </p:sp>
      <p:sp>
        <p:nvSpPr>
          <p:cNvPr name="TextBox 16" id="16"/>
          <p:cNvSpPr txBox="true"/>
          <p:nvPr/>
        </p:nvSpPr>
        <p:spPr>
          <a:xfrm rot="0">
            <a:off x="515149" y="355293"/>
            <a:ext cx="10039079"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Collaboration is in our DNA</a:t>
            </a:r>
          </a:p>
        </p:txBody>
      </p:sp>
      <p:sp>
        <p:nvSpPr>
          <p:cNvPr name="TextBox 17" id="17"/>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22601" y="9107476"/>
            <a:ext cx="23676305" cy="1962706"/>
            <a:chOff x="0" y="0"/>
            <a:chExt cx="6235735" cy="516927"/>
          </a:xfrm>
        </p:grpSpPr>
        <p:sp>
          <p:nvSpPr>
            <p:cNvPr name="Freeform 3" id="3"/>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4" id="4"/>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2300965" y="-1406677"/>
            <a:ext cx="15345182" cy="2765130"/>
            <a:chOff x="0" y="0"/>
            <a:chExt cx="4041529" cy="728265"/>
          </a:xfrm>
        </p:grpSpPr>
        <p:sp>
          <p:nvSpPr>
            <p:cNvPr name="Freeform 6" id="6"/>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7" id="7"/>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2"/>
            <a:stretch>
              <a:fillRect l="0" t="0" r="0" b="0"/>
            </a:stretch>
          </a:blipFill>
        </p:spPr>
      </p:sp>
      <p:grpSp>
        <p:nvGrpSpPr>
          <p:cNvPr name="Group 9" id="9"/>
          <p:cNvGrpSpPr/>
          <p:nvPr/>
        </p:nvGrpSpPr>
        <p:grpSpPr>
          <a:xfrm rot="0">
            <a:off x="762000" y="3524250"/>
            <a:ext cx="1997352" cy="2004216"/>
            <a:chOff x="0" y="0"/>
            <a:chExt cx="811173" cy="813961"/>
          </a:xfrm>
        </p:grpSpPr>
        <p:sp>
          <p:nvSpPr>
            <p:cNvPr name="Freeform 10" id="10"/>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3"/>
              <a:stretch>
                <a:fillRect l="-39302" t="0" r="-39302" b="0"/>
              </a:stretch>
            </a:blipFill>
          </p:spPr>
        </p:sp>
      </p:grpSp>
      <p:grpSp>
        <p:nvGrpSpPr>
          <p:cNvPr name="Group 11" id="11"/>
          <p:cNvGrpSpPr/>
          <p:nvPr/>
        </p:nvGrpSpPr>
        <p:grpSpPr>
          <a:xfrm rot="0">
            <a:off x="3714750" y="3524250"/>
            <a:ext cx="1997352" cy="2004216"/>
            <a:chOff x="0" y="0"/>
            <a:chExt cx="811173" cy="813961"/>
          </a:xfrm>
        </p:grpSpPr>
        <p:sp>
          <p:nvSpPr>
            <p:cNvPr name="Freeform 12" id="12"/>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4"/>
              <a:stretch>
                <a:fillRect l="0" t="-24879" r="0" b="-24879"/>
              </a:stretch>
            </a:blipFill>
          </p:spPr>
        </p:sp>
      </p:grpSp>
      <p:grpSp>
        <p:nvGrpSpPr>
          <p:cNvPr name="Group 13" id="13"/>
          <p:cNvGrpSpPr/>
          <p:nvPr/>
        </p:nvGrpSpPr>
        <p:grpSpPr>
          <a:xfrm rot="0">
            <a:off x="12573000" y="3524250"/>
            <a:ext cx="1997352" cy="2004216"/>
            <a:chOff x="0" y="0"/>
            <a:chExt cx="811173" cy="813961"/>
          </a:xfrm>
        </p:grpSpPr>
        <p:sp>
          <p:nvSpPr>
            <p:cNvPr name="Freeform 14" id="14"/>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5"/>
              <a:stretch>
                <a:fillRect l="0" t="-2159" r="0" b="-75224"/>
              </a:stretch>
            </a:blipFill>
          </p:spPr>
        </p:sp>
      </p:grpSp>
      <p:grpSp>
        <p:nvGrpSpPr>
          <p:cNvPr name="Group 15" id="15"/>
          <p:cNvGrpSpPr/>
          <p:nvPr/>
        </p:nvGrpSpPr>
        <p:grpSpPr>
          <a:xfrm rot="0">
            <a:off x="6667500" y="3524250"/>
            <a:ext cx="1997352" cy="2004216"/>
            <a:chOff x="0" y="0"/>
            <a:chExt cx="811173" cy="813961"/>
          </a:xfrm>
        </p:grpSpPr>
        <p:sp>
          <p:nvSpPr>
            <p:cNvPr name="Freeform 16" id="16"/>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6"/>
              <a:stretch>
                <a:fillRect l="-39302" t="0" r="-39302" b="0"/>
              </a:stretch>
            </a:blipFill>
          </p:spPr>
        </p:sp>
      </p:grpSp>
      <p:grpSp>
        <p:nvGrpSpPr>
          <p:cNvPr name="Group 17" id="17"/>
          <p:cNvGrpSpPr/>
          <p:nvPr/>
        </p:nvGrpSpPr>
        <p:grpSpPr>
          <a:xfrm rot="0">
            <a:off x="9620250" y="3524250"/>
            <a:ext cx="1997352" cy="2004216"/>
            <a:chOff x="0" y="0"/>
            <a:chExt cx="811173" cy="813961"/>
          </a:xfrm>
        </p:grpSpPr>
        <p:sp>
          <p:nvSpPr>
            <p:cNvPr name="Freeform 18" id="18"/>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7"/>
              <a:stretch>
                <a:fillRect l="-17902" t="0" r="-17902" b="0"/>
              </a:stretch>
            </a:blipFill>
          </p:spPr>
        </p:sp>
      </p:grpSp>
      <p:grpSp>
        <p:nvGrpSpPr>
          <p:cNvPr name="Group 19" id="19"/>
          <p:cNvGrpSpPr/>
          <p:nvPr/>
        </p:nvGrpSpPr>
        <p:grpSpPr>
          <a:xfrm rot="0">
            <a:off x="15525750" y="3524250"/>
            <a:ext cx="1997352" cy="2004216"/>
            <a:chOff x="0" y="0"/>
            <a:chExt cx="811173" cy="813961"/>
          </a:xfrm>
        </p:grpSpPr>
        <p:sp>
          <p:nvSpPr>
            <p:cNvPr name="Freeform 20" id="20"/>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8"/>
              <a:stretch>
                <a:fillRect l="-25394" t="0" r="-25394" b="0"/>
              </a:stretch>
            </a:blipFill>
          </p:spPr>
        </p:sp>
      </p:grpSp>
      <p:grpSp>
        <p:nvGrpSpPr>
          <p:cNvPr name="Group 21" id="21"/>
          <p:cNvGrpSpPr/>
          <p:nvPr/>
        </p:nvGrpSpPr>
        <p:grpSpPr>
          <a:xfrm rot="0">
            <a:off x="3774056" y="8177007"/>
            <a:ext cx="382570" cy="379070"/>
            <a:chOff x="0" y="0"/>
            <a:chExt cx="100759" cy="99837"/>
          </a:xfrm>
        </p:grpSpPr>
        <p:sp>
          <p:nvSpPr>
            <p:cNvPr name="Freeform 22" id="22"/>
            <p:cNvSpPr/>
            <p:nvPr/>
          </p:nvSpPr>
          <p:spPr>
            <a:xfrm flipH="false" flipV="false" rot="0">
              <a:off x="0" y="0"/>
              <a:ext cx="100759" cy="99837"/>
            </a:xfrm>
            <a:custGeom>
              <a:avLst/>
              <a:gdLst/>
              <a:ahLst/>
              <a:cxnLst/>
              <a:rect r="r" b="b" t="t" l="l"/>
              <a:pathLst>
                <a:path h="99837" w="100759">
                  <a:moveTo>
                    <a:pt x="49919" y="0"/>
                  </a:moveTo>
                  <a:lnTo>
                    <a:pt x="50841" y="0"/>
                  </a:lnTo>
                  <a:cubicBezTo>
                    <a:pt x="64080" y="0"/>
                    <a:pt x="76777" y="5259"/>
                    <a:pt x="86138" y="14621"/>
                  </a:cubicBezTo>
                  <a:cubicBezTo>
                    <a:pt x="95500" y="23982"/>
                    <a:pt x="100759" y="36679"/>
                    <a:pt x="100759" y="49919"/>
                  </a:cubicBezTo>
                  <a:lnTo>
                    <a:pt x="100759" y="49919"/>
                  </a:lnTo>
                  <a:cubicBezTo>
                    <a:pt x="100759" y="77488"/>
                    <a:pt x="78410" y="99837"/>
                    <a:pt x="50841" y="99837"/>
                  </a:cubicBezTo>
                  <a:lnTo>
                    <a:pt x="49919" y="99837"/>
                  </a:lnTo>
                  <a:cubicBezTo>
                    <a:pt x="22349" y="99837"/>
                    <a:pt x="0" y="77488"/>
                    <a:pt x="0" y="49919"/>
                  </a:cubicBezTo>
                  <a:lnTo>
                    <a:pt x="0" y="49919"/>
                  </a:lnTo>
                  <a:cubicBezTo>
                    <a:pt x="0" y="22349"/>
                    <a:pt x="22349" y="0"/>
                    <a:pt x="49919" y="0"/>
                  </a:cubicBezTo>
                  <a:close/>
                </a:path>
              </a:pathLst>
            </a:custGeom>
            <a:solidFill>
              <a:srgbClr val="CF8688"/>
            </a:solidFill>
          </p:spPr>
        </p:sp>
        <p:sp>
          <p:nvSpPr>
            <p:cNvPr name="TextBox 23" id="23"/>
            <p:cNvSpPr txBox="true"/>
            <p:nvPr/>
          </p:nvSpPr>
          <p:spPr>
            <a:xfrm>
              <a:off x="0" y="-47625"/>
              <a:ext cx="100759" cy="147462"/>
            </a:xfrm>
            <a:prstGeom prst="rect">
              <a:avLst/>
            </a:prstGeom>
          </p:spPr>
          <p:txBody>
            <a:bodyPr anchor="ctr" rtlCol="false" tIns="50800" lIns="50800" bIns="50800" rIns="50800"/>
            <a:lstStyle/>
            <a:p>
              <a:pPr algn="ctr">
                <a:lnSpc>
                  <a:spcPts val="2659"/>
                </a:lnSpc>
              </a:pPr>
            </a:p>
          </p:txBody>
        </p:sp>
      </p:grpSp>
      <p:sp>
        <p:nvSpPr>
          <p:cNvPr name="TextBox 24" id="24"/>
          <p:cNvSpPr txBox="true"/>
          <p:nvPr/>
        </p:nvSpPr>
        <p:spPr>
          <a:xfrm rot="0">
            <a:off x="685800" y="5823180"/>
            <a:ext cx="2152650" cy="1044656"/>
          </a:xfrm>
          <a:prstGeom prst="rect">
            <a:avLst/>
          </a:prstGeom>
        </p:spPr>
        <p:txBody>
          <a:bodyPr anchor="t" rtlCol="false" tIns="0" lIns="0" bIns="0" rIns="0">
            <a:spAutoFit/>
          </a:bodyPr>
          <a:lstStyle/>
          <a:p>
            <a:pPr algn="ctr" marL="0" indent="0" lvl="0">
              <a:lnSpc>
                <a:spcPts val="2799"/>
              </a:lnSpc>
              <a:spcBef>
                <a:spcPct val="0"/>
              </a:spcBef>
            </a:pPr>
            <a:r>
              <a:rPr lang="en-US" b="true" sz="1999" strike="noStrike" u="none">
                <a:solidFill>
                  <a:srgbClr val="000000"/>
                </a:solidFill>
                <a:latin typeface="Frutiger Bold"/>
                <a:ea typeface="Frutiger Bold"/>
                <a:cs typeface="Frutiger Bold"/>
                <a:sym typeface="Frutiger Bold"/>
              </a:rPr>
              <a:t>of food </a:t>
            </a:r>
            <a:r>
              <a:rPr lang="en-US" sz="1999" strike="noStrike" u="none">
                <a:solidFill>
                  <a:srgbClr val="000000"/>
                </a:solidFill>
                <a:latin typeface="Frutiger"/>
                <a:ea typeface="Frutiger"/>
                <a:cs typeface="Frutiger"/>
                <a:sym typeface="Frutiger"/>
              </a:rPr>
              <a:t>saved direct from the food industry</a:t>
            </a:r>
          </a:p>
        </p:txBody>
      </p:sp>
      <p:sp>
        <p:nvSpPr>
          <p:cNvPr name="TextBox 25" id="25"/>
          <p:cNvSpPr txBox="true"/>
          <p:nvPr/>
        </p:nvSpPr>
        <p:spPr>
          <a:xfrm rot="0">
            <a:off x="515149" y="379980"/>
            <a:ext cx="10208712" cy="1127772"/>
          </a:xfrm>
          <a:prstGeom prst="rect">
            <a:avLst/>
          </a:prstGeom>
        </p:spPr>
        <p:txBody>
          <a:bodyPr anchor="t" rtlCol="false" tIns="0" lIns="0" bIns="0" rIns="0">
            <a:spAutoFit/>
          </a:bodyPr>
          <a:lstStyle/>
          <a:p>
            <a:pPr algn="l">
              <a:lnSpc>
                <a:spcPts val="4899"/>
              </a:lnSpc>
            </a:pPr>
            <a:r>
              <a:rPr lang="en-US" sz="3499" b="true">
                <a:solidFill>
                  <a:srgbClr val="FFFFFF"/>
                </a:solidFill>
                <a:latin typeface="Frutiger Bold"/>
                <a:ea typeface="Frutiger Bold"/>
                <a:cs typeface="Frutiger Bold"/>
                <a:sym typeface="Frutiger Bold"/>
              </a:rPr>
              <a:t>FareShare South West’s impact in 2025/26</a:t>
            </a:r>
          </a:p>
          <a:p>
            <a:pPr algn="l">
              <a:lnSpc>
                <a:spcPts val="4128"/>
              </a:lnSpc>
            </a:pPr>
          </a:p>
        </p:txBody>
      </p:sp>
      <p:sp>
        <p:nvSpPr>
          <p:cNvPr name="TextBox 26" id="26"/>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27" id="27"/>
          <p:cNvSpPr txBox="true"/>
          <p:nvPr/>
        </p:nvSpPr>
        <p:spPr>
          <a:xfrm rot="0">
            <a:off x="9542601" y="5823180"/>
            <a:ext cx="2385616" cy="1749425"/>
          </a:xfrm>
          <a:prstGeom prst="rect">
            <a:avLst/>
          </a:prstGeom>
        </p:spPr>
        <p:txBody>
          <a:bodyPr anchor="t" rtlCol="false" tIns="0" lIns="0" bIns="0" rIns="0">
            <a:spAutoFit/>
          </a:bodyPr>
          <a:lstStyle/>
          <a:p>
            <a:pPr algn="ctr">
              <a:lnSpc>
                <a:spcPts val="2799"/>
              </a:lnSpc>
            </a:pPr>
            <a:r>
              <a:rPr lang="en-US" sz="1999" b="true">
                <a:solidFill>
                  <a:srgbClr val="000000"/>
                </a:solidFill>
                <a:latin typeface="Frutiger Bold"/>
                <a:ea typeface="Frutiger Bold"/>
                <a:cs typeface="Frutiger Bold"/>
                <a:sym typeface="Frutiger Bold"/>
              </a:rPr>
              <a:t>worth of food shared</a:t>
            </a:r>
          </a:p>
          <a:p>
            <a:pPr algn="ctr" marL="0" indent="0" lvl="0">
              <a:lnSpc>
                <a:spcPts val="2799"/>
              </a:lnSpc>
              <a:spcBef>
                <a:spcPct val="0"/>
              </a:spcBef>
            </a:pPr>
            <a:r>
              <a:rPr lang="en-US" sz="1999">
                <a:solidFill>
                  <a:srgbClr val="000000"/>
                </a:solidFill>
                <a:latin typeface="Frutiger"/>
                <a:ea typeface="Frutiger"/>
                <a:cs typeface="Frutiger"/>
                <a:sym typeface="Frutiger"/>
              </a:rPr>
              <a:t>(representing the retail value of food shared)</a:t>
            </a:r>
          </a:p>
        </p:txBody>
      </p:sp>
      <p:sp>
        <p:nvSpPr>
          <p:cNvPr name="TextBox 28" id="28"/>
          <p:cNvSpPr txBox="true"/>
          <p:nvPr/>
        </p:nvSpPr>
        <p:spPr>
          <a:xfrm rot="0">
            <a:off x="3714750" y="5823180"/>
            <a:ext cx="2152650" cy="692204"/>
          </a:xfrm>
          <a:prstGeom prst="rect">
            <a:avLst/>
          </a:prstGeom>
        </p:spPr>
        <p:txBody>
          <a:bodyPr anchor="t" rtlCol="false" tIns="0" lIns="0" bIns="0" rIns="0">
            <a:spAutoFit/>
          </a:bodyPr>
          <a:lstStyle/>
          <a:p>
            <a:pPr algn="ctr" marL="0" indent="0" lvl="0">
              <a:lnSpc>
                <a:spcPts val="2799"/>
              </a:lnSpc>
              <a:spcBef>
                <a:spcPct val="0"/>
              </a:spcBef>
            </a:pPr>
            <a:r>
              <a:rPr lang="en-US" b="true" sz="1999">
                <a:solidFill>
                  <a:srgbClr val="000000"/>
                </a:solidFill>
                <a:latin typeface="Frutiger Bold"/>
                <a:ea typeface="Frutiger Bold"/>
                <a:cs typeface="Frutiger Bold"/>
                <a:sym typeface="Frutiger Bold"/>
              </a:rPr>
              <a:t> meals </a:t>
            </a:r>
            <a:r>
              <a:rPr lang="en-US" sz="1999">
                <a:solidFill>
                  <a:srgbClr val="000000"/>
                </a:solidFill>
                <a:latin typeface="Frutiger"/>
                <a:ea typeface="Frutiger"/>
                <a:cs typeface="Frutiger"/>
                <a:sym typeface="Frutiger"/>
              </a:rPr>
              <a:t>worth of food shared</a:t>
            </a:r>
          </a:p>
        </p:txBody>
      </p:sp>
      <p:sp>
        <p:nvSpPr>
          <p:cNvPr name="TextBox 29" id="29"/>
          <p:cNvSpPr txBox="true"/>
          <p:nvPr/>
        </p:nvSpPr>
        <p:spPr>
          <a:xfrm rot="0">
            <a:off x="6537174" y="5823180"/>
            <a:ext cx="2357727" cy="1749560"/>
          </a:xfrm>
          <a:prstGeom prst="rect">
            <a:avLst/>
          </a:prstGeom>
        </p:spPr>
        <p:txBody>
          <a:bodyPr anchor="t" rtlCol="false" tIns="0" lIns="0" bIns="0" rIns="0">
            <a:spAutoFit/>
          </a:bodyPr>
          <a:lstStyle/>
          <a:p>
            <a:pPr algn="ctr" marL="0" indent="0" lvl="0">
              <a:lnSpc>
                <a:spcPts val="2799"/>
              </a:lnSpc>
              <a:spcBef>
                <a:spcPct val="0"/>
              </a:spcBef>
            </a:pPr>
            <a:r>
              <a:rPr lang="en-US" b="true" sz="1999">
                <a:solidFill>
                  <a:srgbClr val="000000"/>
                </a:solidFill>
                <a:latin typeface="Frutiger Bold"/>
                <a:ea typeface="Frutiger Bold"/>
                <a:cs typeface="Frutiger Bold"/>
                <a:sym typeface="Frutiger Bold"/>
              </a:rPr>
              <a:t>Community Food Members </a:t>
            </a:r>
            <a:r>
              <a:rPr lang="en-US" sz="1999">
                <a:solidFill>
                  <a:srgbClr val="000000"/>
                </a:solidFill>
                <a:latin typeface="Frutiger"/>
                <a:ea typeface="Frutiger"/>
                <a:cs typeface="Frutiger"/>
                <a:sym typeface="Frutiger"/>
              </a:rPr>
              <a:t>receving food</a:t>
            </a:r>
            <a:r>
              <a:rPr lang="en-US" b="true" sz="1999">
                <a:solidFill>
                  <a:srgbClr val="000000"/>
                </a:solidFill>
                <a:latin typeface="Frutiger Bold"/>
                <a:ea typeface="Frutiger Bold"/>
                <a:cs typeface="Frutiger Bold"/>
                <a:sym typeface="Frutiger Bold"/>
              </a:rPr>
              <a:t> </a:t>
            </a:r>
            <a:r>
              <a:rPr lang="en-US" sz="1999" strike="noStrike" u="none">
                <a:solidFill>
                  <a:srgbClr val="000000"/>
                </a:solidFill>
                <a:latin typeface="Frutiger"/>
                <a:ea typeface="Frutiger"/>
                <a:cs typeface="Frutiger"/>
                <a:sym typeface="Frutiger"/>
              </a:rPr>
              <a:t>including schools, pantries &amp; community hubs</a:t>
            </a:r>
          </a:p>
        </p:txBody>
      </p:sp>
      <p:sp>
        <p:nvSpPr>
          <p:cNvPr name="TextBox 30" id="30"/>
          <p:cNvSpPr txBox="true"/>
          <p:nvPr/>
        </p:nvSpPr>
        <p:spPr>
          <a:xfrm rot="0">
            <a:off x="12573000" y="5867414"/>
            <a:ext cx="2152650" cy="1397108"/>
          </a:xfrm>
          <a:prstGeom prst="rect">
            <a:avLst/>
          </a:prstGeom>
        </p:spPr>
        <p:txBody>
          <a:bodyPr anchor="t" rtlCol="false" tIns="0" lIns="0" bIns="0" rIns="0">
            <a:spAutoFit/>
          </a:bodyPr>
          <a:lstStyle/>
          <a:p>
            <a:pPr algn="ctr" marL="0" indent="0" lvl="0">
              <a:lnSpc>
                <a:spcPts val="2799"/>
              </a:lnSpc>
              <a:spcBef>
                <a:spcPct val="0"/>
              </a:spcBef>
            </a:pPr>
            <a:r>
              <a:rPr lang="en-US" b="true" sz="1999">
                <a:solidFill>
                  <a:srgbClr val="000000"/>
                </a:solidFill>
                <a:latin typeface="Frutiger Bold"/>
                <a:ea typeface="Frutiger Bold"/>
                <a:cs typeface="Frutiger Bold"/>
                <a:sym typeface="Frutiger Bold"/>
              </a:rPr>
              <a:t>dedicated volunteers </a:t>
            </a:r>
            <a:r>
              <a:rPr lang="en-US" sz="1999">
                <a:solidFill>
                  <a:srgbClr val="000000"/>
                </a:solidFill>
                <a:latin typeface="Frutiger"/>
                <a:ea typeface="Frutiger"/>
                <a:cs typeface="Frutiger"/>
                <a:sym typeface="Frutiger"/>
              </a:rPr>
              <a:t>who give their time regularly</a:t>
            </a:r>
          </a:p>
        </p:txBody>
      </p:sp>
      <p:sp>
        <p:nvSpPr>
          <p:cNvPr name="TextBox 31" id="31"/>
          <p:cNvSpPr txBox="true"/>
          <p:nvPr/>
        </p:nvSpPr>
        <p:spPr>
          <a:xfrm rot="0">
            <a:off x="15525750" y="5823180"/>
            <a:ext cx="2152650" cy="1397108"/>
          </a:xfrm>
          <a:prstGeom prst="rect">
            <a:avLst/>
          </a:prstGeom>
        </p:spPr>
        <p:txBody>
          <a:bodyPr anchor="t" rtlCol="false" tIns="0" lIns="0" bIns="0" rIns="0">
            <a:spAutoFit/>
          </a:bodyPr>
          <a:lstStyle/>
          <a:p>
            <a:pPr algn="ctr" marL="0" indent="0" lvl="0">
              <a:lnSpc>
                <a:spcPts val="2799"/>
              </a:lnSpc>
              <a:spcBef>
                <a:spcPct val="0"/>
              </a:spcBef>
            </a:pPr>
            <a:r>
              <a:rPr lang="en-US" sz="1999">
                <a:solidFill>
                  <a:srgbClr val="000000"/>
                </a:solidFill>
                <a:latin typeface="Frutiger"/>
                <a:ea typeface="Frutiger"/>
                <a:cs typeface="Frutiger"/>
                <a:sym typeface="Frutiger"/>
              </a:rPr>
              <a:t>people supported with </a:t>
            </a:r>
            <a:r>
              <a:rPr lang="en-US" b="true" sz="1999">
                <a:solidFill>
                  <a:srgbClr val="000000"/>
                </a:solidFill>
                <a:latin typeface="Frutiger Bold"/>
                <a:ea typeface="Frutiger Bold"/>
                <a:cs typeface="Frutiger Bold"/>
                <a:sym typeface="Frutiger Bold"/>
              </a:rPr>
              <a:t>employability opportunities</a:t>
            </a:r>
          </a:p>
        </p:txBody>
      </p:sp>
      <p:sp>
        <p:nvSpPr>
          <p:cNvPr name="TextBox 32" id="32"/>
          <p:cNvSpPr txBox="true"/>
          <p:nvPr/>
        </p:nvSpPr>
        <p:spPr>
          <a:xfrm rot="0">
            <a:off x="716334" y="1897684"/>
            <a:ext cx="8299218" cy="497840"/>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Frutiger"/>
                <a:ea typeface="Frutiger"/>
                <a:cs typeface="Frutiger"/>
                <a:sym typeface="Frutiger"/>
              </a:rPr>
              <a:t>In partnership with you, we can do even more.</a:t>
            </a:r>
          </a:p>
        </p:txBody>
      </p:sp>
      <p:sp>
        <p:nvSpPr>
          <p:cNvPr name="TextBox 33" id="33"/>
          <p:cNvSpPr txBox="true"/>
          <p:nvPr/>
        </p:nvSpPr>
        <p:spPr>
          <a:xfrm rot="0">
            <a:off x="15449550" y="2760966"/>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strike="noStrike" u="none">
                <a:solidFill>
                  <a:srgbClr val="2A4F21"/>
                </a:solidFill>
                <a:latin typeface="Frutiger Bold"/>
                <a:ea typeface="Frutiger Bold"/>
                <a:cs typeface="Frutiger Bold"/>
                <a:sym typeface="Frutiger Bold"/>
              </a:rPr>
              <a:t>32</a:t>
            </a:r>
          </a:p>
        </p:txBody>
      </p:sp>
      <p:sp>
        <p:nvSpPr>
          <p:cNvPr name="TextBox 34" id="34"/>
          <p:cNvSpPr txBox="true"/>
          <p:nvPr/>
        </p:nvSpPr>
        <p:spPr>
          <a:xfrm rot="0">
            <a:off x="12496800" y="2760966"/>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strike="noStrike" u="none">
                <a:solidFill>
                  <a:srgbClr val="2A4F21"/>
                </a:solidFill>
                <a:latin typeface="Frutiger Bold"/>
                <a:ea typeface="Frutiger Bold"/>
                <a:cs typeface="Frutiger Bold"/>
                <a:sym typeface="Frutiger Bold"/>
              </a:rPr>
              <a:t>336</a:t>
            </a:r>
          </a:p>
        </p:txBody>
      </p:sp>
      <p:sp>
        <p:nvSpPr>
          <p:cNvPr name="TextBox 35" id="35"/>
          <p:cNvSpPr txBox="true"/>
          <p:nvPr/>
        </p:nvSpPr>
        <p:spPr>
          <a:xfrm rot="0">
            <a:off x="6591300" y="2760980"/>
            <a:ext cx="2152650" cy="622936"/>
          </a:xfrm>
          <a:prstGeom prst="rect">
            <a:avLst/>
          </a:prstGeom>
        </p:spPr>
        <p:txBody>
          <a:bodyPr anchor="t" rtlCol="false" tIns="0" lIns="0" bIns="0" rIns="0">
            <a:spAutoFit/>
          </a:bodyPr>
          <a:lstStyle/>
          <a:p>
            <a:pPr algn="ctr" marL="0" indent="0" lvl="0">
              <a:lnSpc>
                <a:spcPts val="5039"/>
              </a:lnSpc>
              <a:spcBef>
                <a:spcPct val="0"/>
              </a:spcBef>
            </a:pPr>
            <a:r>
              <a:rPr lang="en-US" b="true" sz="3599">
                <a:solidFill>
                  <a:srgbClr val="2A4F21"/>
                </a:solidFill>
                <a:latin typeface="Frutiger Bold"/>
                <a:ea typeface="Frutiger Bold"/>
                <a:cs typeface="Frutiger Bold"/>
                <a:sym typeface="Frutiger Bold"/>
              </a:rPr>
              <a:t>301</a:t>
            </a:r>
          </a:p>
        </p:txBody>
      </p:sp>
      <p:sp>
        <p:nvSpPr>
          <p:cNvPr name="TextBox 36" id="36"/>
          <p:cNvSpPr txBox="true"/>
          <p:nvPr/>
        </p:nvSpPr>
        <p:spPr>
          <a:xfrm rot="0">
            <a:off x="3638550" y="2756204"/>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strike="noStrike" u="none">
                <a:solidFill>
                  <a:srgbClr val="2A4F21"/>
                </a:solidFill>
                <a:latin typeface="Frutiger Bold"/>
                <a:ea typeface="Frutiger Bold"/>
                <a:cs typeface="Frutiger Bold"/>
                <a:sym typeface="Frutiger Bold"/>
              </a:rPr>
              <a:t>4.17m</a:t>
            </a:r>
          </a:p>
        </p:txBody>
      </p:sp>
      <p:sp>
        <p:nvSpPr>
          <p:cNvPr name="TextBox 37" id="37"/>
          <p:cNvSpPr txBox="true"/>
          <p:nvPr/>
        </p:nvSpPr>
        <p:spPr>
          <a:xfrm rot="0">
            <a:off x="685800" y="2760966"/>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strike="noStrike" u="none">
                <a:solidFill>
                  <a:srgbClr val="2A4F21"/>
                </a:solidFill>
                <a:latin typeface="Frutiger Bold"/>
                <a:ea typeface="Frutiger Bold"/>
                <a:cs typeface="Frutiger Bold"/>
                <a:sym typeface="Frutiger Bold"/>
              </a:rPr>
              <a:t>1.75m kg </a:t>
            </a:r>
          </a:p>
        </p:txBody>
      </p:sp>
      <p:sp>
        <p:nvSpPr>
          <p:cNvPr name="TextBox 38" id="38"/>
          <p:cNvSpPr txBox="true"/>
          <p:nvPr/>
        </p:nvSpPr>
        <p:spPr>
          <a:xfrm rot="0">
            <a:off x="9542601" y="2756204"/>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strike="noStrike" u="none">
                <a:solidFill>
                  <a:srgbClr val="2A4F21"/>
                </a:solidFill>
                <a:latin typeface="Frutiger Bold"/>
                <a:ea typeface="Frutiger Bold"/>
                <a:cs typeface="Frutiger Bold"/>
                <a:sym typeface="Frutiger Bold"/>
              </a:rPr>
              <a:t>£5.92m</a:t>
            </a:r>
          </a:p>
        </p:txBody>
      </p:sp>
      <p:sp>
        <p:nvSpPr>
          <p:cNvPr name="TextBox 39" id="39"/>
          <p:cNvSpPr txBox="true"/>
          <p:nvPr/>
        </p:nvSpPr>
        <p:spPr>
          <a:xfrm rot="0">
            <a:off x="1032880" y="8045293"/>
            <a:ext cx="2089375" cy="497840"/>
          </a:xfrm>
          <a:prstGeom prst="rect">
            <a:avLst/>
          </a:prstGeom>
        </p:spPr>
        <p:txBody>
          <a:bodyPr anchor="t" rtlCol="false" tIns="0" lIns="0" bIns="0" rIns="0">
            <a:spAutoFit/>
          </a:bodyPr>
          <a:lstStyle/>
          <a:p>
            <a:pPr algn="l" marL="0" indent="0" lvl="0">
              <a:lnSpc>
                <a:spcPts val="4060"/>
              </a:lnSpc>
              <a:spcBef>
                <a:spcPct val="0"/>
              </a:spcBef>
            </a:pPr>
            <a:r>
              <a:rPr lang="en-US" b="true" sz="2900">
                <a:solidFill>
                  <a:srgbClr val="000000"/>
                </a:solidFill>
                <a:latin typeface="Frutiger Bold"/>
                <a:ea typeface="Frutiger Bold"/>
                <a:cs typeface="Frutiger Bold"/>
                <a:sym typeface="Frutiger Bold"/>
              </a:rPr>
              <a:t>Our values:</a:t>
            </a:r>
          </a:p>
        </p:txBody>
      </p:sp>
      <p:sp>
        <p:nvSpPr>
          <p:cNvPr name="TextBox 40" id="40"/>
          <p:cNvSpPr txBox="true"/>
          <p:nvPr/>
        </p:nvSpPr>
        <p:spPr>
          <a:xfrm rot="0">
            <a:off x="4490001" y="8089047"/>
            <a:ext cx="2089375" cy="497840"/>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Frutiger"/>
                <a:ea typeface="Frutiger"/>
                <a:cs typeface="Frutiger"/>
                <a:sym typeface="Frutiger"/>
              </a:rPr>
              <a:t>Committed</a:t>
            </a:r>
          </a:p>
        </p:txBody>
      </p:sp>
      <p:grpSp>
        <p:nvGrpSpPr>
          <p:cNvPr name="Group 41" id="41"/>
          <p:cNvGrpSpPr/>
          <p:nvPr/>
        </p:nvGrpSpPr>
        <p:grpSpPr>
          <a:xfrm rot="0">
            <a:off x="7038192" y="8177007"/>
            <a:ext cx="382570" cy="379070"/>
            <a:chOff x="0" y="0"/>
            <a:chExt cx="100759" cy="99837"/>
          </a:xfrm>
        </p:grpSpPr>
        <p:sp>
          <p:nvSpPr>
            <p:cNvPr name="Freeform 42" id="42"/>
            <p:cNvSpPr/>
            <p:nvPr/>
          </p:nvSpPr>
          <p:spPr>
            <a:xfrm flipH="false" flipV="false" rot="0">
              <a:off x="0" y="0"/>
              <a:ext cx="100759" cy="99837"/>
            </a:xfrm>
            <a:custGeom>
              <a:avLst/>
              <a:gdLst/>
              <a:ahLst/>
              <a:cxnLst/>
              <a:rect r="r" b="b" t="t" l="l"/>
              <a:pathLst>
                <a:path h="99837" w="100759">
                  <a:moveTo>
                    <a:pt x="49919" y="0"/>
                  </a:moveTo>
                  <a:lnTo>
                    <a:pt x="50841" y="0"/>
                  </a:lnTo>
                  <a:cubicBezTo>
                    <a:pt x="64080" y="0"/>
                    <a:pt x="76777" y="5259"/>
                    <a:pt x="86138" y="14621"/>
                  </a:cubicBezTo>
                  <a:cubicBezTo>
                    <a:pt x="95500" y="23982"/>
                    <a:pt x="100759" y="36679"/>
                    <a:pt x="100759" y="49919"/>
                  </a:cubicBezTo>
                  <a:lnTo>
                    <a:pt x="100759" y="49919"/>
                  </a:lnTo>
                  <a:cubicBezTo>
                    <a:pt x="100759" y="77488"/>
                    <a:pt x="78410" y="99837"/>
                    <a:pt x="50841" y="99837"/>
                  </a:cubicBezTo>
                  <a:lnTo>
                    <a:pt x="49919" y="99837"/>
                  </a:lnTo>
                  <a:cubicBezTo>
                    <a:pt x="22349" y="99837"/>
                    <a:pt x="0" y="77488"/>
                    <a:pt x="0" y="49919"/>
                  </a:cubicBezTo>
                  <a:lnTo>
                    <a:pt x="0" y="49919"/>
                  </a:lnTo>
                  <a:cubicBezTo>
                    <a:pt x="0" y="22349"/>
                    <a:pt x="22349" y="0"/>
                    <a:pt x="49919" y="0"/>
                  </a:cubicBezTo>
                  <a:close/>
                </a:path>
              </a:pathLst>
            </a:custGeom>
            <a:solidFill>
              <a:srgbClr val="5EBFBC"/>
            </a:solidFill>
          </p:spPr>
        </p:sp>
        <p:sp>
          <p:nvSpPr>
            <p:cNvPr name="TextBox 43" id="43"/>
            <p:cNvSpPr txBox="true"/>
            <p:nvPr/>
          </p:nvSpPr>
          <p:spPr>
            <a:xfrm>
              <a:off x="0" y="-47625"/>
              <a:ext cx="100759" cy="147462"/>
            </a:xfrm>
            <a:prstGeom prst="rect">
              <a:avLst/>
            </a:prstGeom>
          </p:spPr>
          <p:txBody>
            <a:bodyPr anchor="ctr" rtlCol="false" tIns="50800" lIns="50800" bIns="50800" rIns="50800"/>
            <a:lstStyle/>
            <a:p>
              <a:pPr algn="ctr">
                <a:lnSpc>
                  <a:spcPts val="2659"/>
                </a:lnSpc>
              </a:pPr>
            </a:p>
          </p:txBody>
        </p:sp>
      </p:grpSp>
      <p:sp>
        <p:nvSpPr>
          <p:cNvPr name="TextBox 44" id="44"/>
          <p:cNvSpPr txBox="true"/>
          <p:nvPr/>
        </p:nvSpPr>
        <p:spPr>
          <a:xfrm rot="0">
            <a:off x="7754137" y="8089047"/>
            <a:ext cx="2089375" cy="497840"/>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Frutiger"/>
                <a:ea typeface="Frutiger"/>
                <a:cs typeface="Frutiger"/>
                <a:sym typeface="Frutiger"/>
              </a:rPr>
              <a:t>Inclusive</a:t>
            </a:r>
          </a:p>
        </p:txBody>
      </p:sp>
      <p:grpSp>
        <p:nvGrpSpPr>
          <p:cNvPr name="Group 45" id="45"/>
          <p:cNvGrpSpPr/>
          <p:nvPr/>
        </p:nvGrpSpPr>
        <p:grpSpPr>
          <a:xfrm rot="0">
            <a:off x="10057564" y="8177007"/>
            <a:ext cx="382570" cy="379070"/>
            <a:chOff x="0" y="0"/>
            <a:chExt cx="100759" cy="99837"/>
          </a:xfrm>
        </p:grpSpPr>
        <p:sp>
          <p:nvSpPr>
            <p:cNvPr name="Freeform 46" id="46"/>
            <p:cNvSpPr/>
            <p:nvPr/>
          </p:nvSpPr>
          <p:spPr>
            <a:xfrm flipH="false" flipV="false" rot="0">
              <a:off x="0" y="0"/>
              <a:ext cx="100759" cy="99837"/>
            </a:xfrm>
            <a:custGeom>
              <a:avLst/>
              <a:gdLst/>
              <a:ahLst/>
              <a:cxnLst/>
              <a:rect r="r" b="b" t="t" l="l"/>
              <a:pathLst>
                <a:path h="99837" w="100759">
                  <a:moveTo>
                    <a:pt x="49919" y="0"/>
                  </a:moveTo>
                  <a:lnTo>
                    <a:pt x="50841" y="0"/>
                  </a:lnTo>
                  <a:cubicBezTo>
                    <a:pt x="64080" y="0"/>
                    <a:pt x="76777" y="5259"/>
                    <a:pt x="86138" y="14621"/>
                  </a:cubicBezTo>
                  <a:cubicBezTo>
                    <a:pt x="95500" y="23982"/>
                    <a:pt x="100759" y="36679"/>
                    <a:pt x="100759" y="49919"/>
                  </a:cubicBezTo>
                  <a:lnTo>
                    <a:pt x="100759" y="49919"/>
                  </a:lnTo>
                  <a:cubicBezTo>
                    <a:pt x="100759" y="77488"/>
                    <a:pt x="78410" y="99837"/>
                    <a:pt x="50841" y="99837"/>
                  </a:cubicBezTo>
                  <a:lnTo>
                    <a:pt x="49919" y="99837"/>
                  </a:lnTo>
                  <a:cubicBezTo>
                    <a:pt x="22349" y="99837"/>
                    <a:pt x="0" y="77488"/>
                    <a:pt x="0" y="49919"/>
                  </a:cubicBezTo>
                  <a:lnTo>
                    <a:pt x="0" y="49919"/>
                  </a:lnTo>
                  <a:cubicBezTo>
                    <a:pt x="0" y="22349"/>
                    <a:pt x="22349" y="0"/>
                    <a:pt x="49919" y="0"/>
                  </a:cubicBezTo>
                  <a:close/>
                </a:path>
              </a:pathLst>
            </a:custGeom>
            <a:solidFill>
              <a:srgbClr val="F89B02"/>
            </a:solidFill>
          </p:spPr>
        </p:sp>
        <p:sp>
          <p:nvSpPr>
            <p:cNvPr name="TextBox 47" id="47"/>
            <p:cNvSpPr txBox="true"/>
            <p:nvPr/>
          </p:nvSpPr>
          <p:spPr>
            <a:xfrm>
              <a:off x="0" y="-47625"/>
              <a:ext cx="100759" cy="147462"/>
            </a:xfrm>
            <a:prstGeom prst="rect">
              <a:avLst/>
            </a:prstGeom>
          </p:spPr>
          <p:txBody>
            <a:bodyPr anchor="ctr" rtlCol="false" tIns="50800" lIns="50800" bIns="50800" rIns="50800"/>
            <a:lstStyle/>
            <a:p>
              <a:pPr algn="ctr">
                <a:lnSpc>
                  <a:spcPts val="2659"/>
                </a:lnSpc>
              </a:pPr>
            </a:p>
          </p:txBody>
        </p:sp>
      </p:grpSp>
      <p:sp>
        <p:nvSpPr>
          <p:cNvPr name="TextBox 48" id="48"/>
          <p:cNvSpPr txBox="true"/>
          <p:nvPr/>
        </p:nvSpPr>
        <p:spPr>
          <a:xfrm rot="0">
            <a:off x="10773509" y="8089047"/>
            <a:ext cx="2089375" cy="497840"/>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Frutiger"/>
                <a:ea typeface="Frutiger"/>
                <a:cs typeface="Frutiger"/>
                <a:sym typeface="Frutiger"/>
              </a:rPr>
              <a:t>Resourceful</a:t>
            </a:r>
          </a:p>
        </p:txBody>
      </p:sp>
      <p:grpSp>
        <p:nvGrpSpPr>
          <p:cNvPr name="Group 49" id="49"/>
          <p:cNvGrpSpPr/>
          <p:nvPr/>
        </p:nvGrpSpPr>
        <p:grpSpPr>
          <a:xfrm rot="0">
            <a:off x="13649325" y="8194873"/>
            <a:ext cx="382570" cy="379070"/>
            <a:chOff x="0" y="0"/>
            <a:chExt cx="100759" cy="99837"/>
          </a:xfrm>
        </p:grpSpPr>
        <p:sp>
          <p:nvSpPr>
            <p:cNvPr name="Freeform 50" id="50"/>
            <p:cNvSpPr/>
            <p:nvPr/>
          </p:nvSpPr>
          <p:spPr>
            <a:xfrm flipH="false" flipV="false" rot="0">
              <a:off x="0" y="0"/>
              <a:ext cx="100759" cy="99837"/>
            </a:xfrm>
            <a:custGeom>
              <a:avLst/>
              <a:gdLst/>
              <a:ahLst/>
              <a:cxnLst/>
              <a:rect r="r" b="b" t="t" l="l"/>
              <a:pathLst>
                <a:path h="99837" w="100759">
                  <a:moveTo>
                    <a:pt x="49919" y="0"/>
                  </a:moveTo>
                  <a:lnTo>
                    <a:pt x="50841" y="0"/>
                  </a:lnTo>
                  <a:cubicBezTo>
                    <a:pt x="64080" y="0"/>
                    <a:pt x="76777" y="5259"/>
                    <a:pt x="86138" y="14621"/>
                  </a:cubicBezTo>
                  <a:cubicBezTo>
                    <a:pt x="95500" y="23982"/>
                    <a:pt x="100759" y="36679"/>
                    <a:pt x="100759" y="49919"/>
                  </a:cubicBezTo>
                  <a:lnTo>
                    <a:pt x="100759" y="49919"/>
                  </a:lnTo>
                  <a:cubicBezTo>
                    <a:pt x="100759" y="77488"/>
                    <a:pt x="78410" y="99837"/>
                    <a:pt x="50841" y="99837"/>
                  </a:cubicBezTo>
                  <a:lnTo>
                    <a:pt x="49919" y="99837"/>
                  </a:lnTo>
                  <a:cubicBezTo>
                    <a:pt x="22349" y="99837"/>
                    <a:pt x="0" y="77488"/>
                    <a:pt x="0" y="49919"/>
                  </a:cubicBezTo>
                  <a:lnTo>
                    <a:pt x="0" y="49919"/>
                  </a:lnTo>
                  <a:cubicBezTo>
                    <a:pt x="0" y="22349"/>
                    <a:pt x="22349" y="0"/>
                    <a:pt x="49919" y="0"/>
                  </a:cubicBezTo>
                  <a:close/>
                </a:path>
              </a:pathLst>
            </a:custGeom>
            <a:solidFill>
              <a:srgbClr val="B67EB5"/>
            </a:solidFill>
          </p:spPr>
        </p:sp>
        <p:sp>
          <p:nvSpPr>
            <p:cNvPr name="TextBox 51" id="51"/>
            <p:cNvSpPr txBox="true"/>
            <p:nvPr/>
          </p:nvSpPr>
          <p:spPr>
            <a:xfrm>
              <a:off x="0" y="-47625"/>
              <a:ext cx="100759" cy="147462"/>
            </a:xfrm>
            <a:prstGeom prst="rect">
              <a:avLst/>
            </a:prstGeom>
          </p:spPr>
          <p:txBody>
            <a:bodyPr anchor="ctr" rtlCol="false" tIns="50800" lIns="50800" bIns="50800" rIns="50800"/>
            <a:lstStyle/>
            <a:p>
              <a:pPr algn="ctr">
                <a:lnSpc>
                  <a:spcPts val="2659"/>
                </a:lnSpc>
              </a:pPr>
            </a:p>
          </p:txBody>
        </p:sp>
      </p:grpSp>
      <p:sp>
        <p:nvSpPr>
          <p:cNvPr name="TextBox 52" id="52"/>
          <p:cNvSpPr txBox="true"/>
          <p:nvPr/>
        </p:nvSpPr>
        <p:spPr>
          <a:xfrm rot="0">
            <a:off x="14365270" y="8106913"/>
            <a:ext cx="4197303" cy="497840"/>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Frutiger"/>
                <a:ea typeface="Frutiger"/>
                <a:cs typeface="Frutiger"/>
                <a:sym typeface="Frutiger"/>
              </a:rPr>
              <a:t>Collaborative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22601" y="9107476"/>
            <a:ext cx="23676305" cy="1962706"/>
            <a:chOff x="0" y="0"/>
            <a:chExt cx="6235735" cy="516927"/>
          </a:xfrm>
        </p:grpSpPr>
        <p:sp>
          <p:nvSpPr>
            <p:cNvPr name="Freeform 3" id="3"/>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4" id="4"/>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2300965" y="-1406677"/>
            <a:ext cx="15345182" cy="2765130"/>
            <a:chOff x="0" y="0"/>
            <a:chExt cx="4041529" cy="728265"/>
          </a:xfrm>
        </p:grpSpPr>
        <p:sp>
          <p:nvSpPr>
            <p:cNvPr name="Freeform 6" id="6"/>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7" id="7"/>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2"/>
            <a:stretch>
              <a:fillRect l="0" t="0" r="0" b="0"/>
            </a:stretch>
          </a:blipFill>
        </p:spPr>
      </p:sp>
      <p:grpSp>
        <p:nvGrpSpPr>
          <p:cNvPr name="Group 9" id="9"/>
          <p:cNvGrpSpPr/>
          <p:nvPr/>
        </p:nvGrpSpPr>
        <p:grpSpPr>
          <a:xfrm rot="0">
            <a:off x="515149" y="1916059"/>
            <a:ext cx="1997352" cy="2004216"/>
            <a:chOff x="0" y="0"/>
            <a:chExt cx="811173" cy="813961"/>
          </a:xfrm>
        </p:grpSpPr>
        <p:sp>
          <p:nvSpPr>
            <p:cNvPr name="Freeform 10" id="10"/>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3"/>
              <a:stretch>
                <a:fillRect l="0" t="-15825" r="0" b="-61558"/>
              </a:stretch>
            </a:blipFill>
          </p:spPr>
        </p:sp>
      </p:grpSp>
      <p:grpSp>
        <p:nvGrpSpPr>
          <p:cNvPr name="Group 11" id="11"/>
          <p:cNvGrpSpPr/>
          <p:nvPr/>
        </p:nvGrpSpPr>
        <p:grpSpPr>
          <a:xfrm rot="0">
            <a:off x="515149" y="4230856"/>
            <a:ext cx="1997352" cy="2004216"/>
            <a:chOff x="0" y="0"/>
            <a:chExt cx="811173" cy="813961"/>
          </a:xfrm>
        </p:grpSpPr>
        <p:sp>
          <p:nvSpPr>
            <p:cNvPr name="Freeform 12" id="12"/>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4"/>
              <a:stretch>
                <a:fillRect l="-25394" t="0" r="-25394" b="0"/>
              </a:stretch>
            </a:blipFill>
          </p:spPr>
        </p:sp>
      </p:grpSp>
      <p:grpSp>
        <p:nvGrpSpPr>
          <p:cNvPr name="Group 13" id="13"/>
          <p:cNvGrpSpPr/>
          <p:nvPr/>
        </p:nvGrpSpPr>
        <p:grpSpPr>
          <a:xfrm rot="0">
            <a:off x="515149" y="6545654"/>
            <a:ext cx="1997352" cy="2004216"/>
            <a:chOff x="0" y="0"/>
            <a:chExt cx="811173" cy="813961"/>
          </a:xfrm>
        </p:grpSpPr>
        <p:sp>
          <p:nvSpPr>
            <p:cNvPr name="Freeform 14" id="14"/>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5"/>
              <a:stretch>
                <a:fillRect l="-171" t="0" r="-171" b="0"/>
              </a:stretch>
            </a:blipFill>
          </p:spPr>
        </p:sp>
      </p:grpSp>
      <p:grpSp>
        <p:nvGrpSpPr>
          <p:cNvPr name="Group 15" id="15"/>
          <p:cNvGrpSpPr/>
          <p:nvPr/>
        </p:nvGrpSpPr>
        <p:grpSpPr>
          <a:xfrm rot="0">
            <a:off x="9311386" y="1916059"/>
            <a:ext cx="1997352" cy="2004216"/>
            <a:chOff x="0" y="0"/>
            <a:chExt cx="811173" cy="813961"/>
          </a:xfrm>
        </p:grpSpPr>
        <p:sp>
          <p:nvSpPr>
            <p:cNvPr name="Freeform 16" id="16"/>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6"/>
              <a:stretch>
                <a:fillRect l="-50722" t="-18116" r="-59983" b="0"/>
              </a:stretch>
            </a:blipFill>
          </p:spPr>
        </p:sp>
      </p:grpSp>
      <p:grpSp>
        <p:nvGrpSpPr>
          <p:cNvPr name="Group 17" id="17"/>
          <p:cNvGrpSpPr/>
          <p:nvPr/>
        </p:nvGrpSpPr>
        <p:grpSpPr>
          <a:xfrm rot="0">
            <a:off x="9311386" y="4230856"/>
            <a:ext cx="1997352" cy="2004216"/>
            <a:chOff x="0" y="0"/>
            <a:chExt cx="811173" cy="813961"/>
          </a:xfrm>
        </p:grpSpPr>
        <p:sp>
          <p:nvSpPr>
            <p:cNvPr name="Freeform 18" id="18"/>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7"/>
              <a:stretch>
                <a:fillRect l="0" t="-10626" r="0" b="-21735"/>
              </a:stretch>
            </a:blipFill>
          </p:spPr>
        </p:sp>
      </p:grpSp>
      <p:grpSp>
        <p:nvGrpSpPr>
          <p:cNvPr name="Group 19" id="19"/>
          <p:cNvGrpSpPr/>
          <p:nvPr/>
        </p:nvGrpSpPr>
        <p:grpSpPr>
          <a:xfrm rot="0">
            <a:off x="9311386" y="6545654"/>
            <a:ext cx="1997352" cy="2004216"/>
            <a:chOff x="0" y="0"/>
            <a:chExt cx="811173" cy="813961"/>
          </a:xfrm>
        </p:grpSpPr>
        <p:sp>
          <p:nvSpPr>
            <p:cNvPr name="Freeform 20" id="20"/>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8"/>
              <a:stretch>
                <a:fillRect l="0" t="-21434" r="0" b="-55734"/>
              </a:stretch>
            </a:blipFill>
          </p:spPr>
        </p:sp>
      </p:grpSp>
      <p:sp>
        <p:nvSpPr>
          <p:cNvPr name="TextBox 21" id="21"/>
          <p:cNvSpPr txBox="true"/>
          <p:nvPr/>
        </p:nvSpPr>
        <p:spPr>
          <a:xfrm rot="0">
            <a:off x="2857594" y="2050475"/>
            <a:ext cx="5849440" cy="2444750"/>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Nominate us as your charity of the year</a:t>
            </a:r>
          </a:p>
          <a:p>
            <a:pPr algn="l">
              <a:lnSpc>
                <a:spcPts val="2800"/>
              </a:lnSpc>
            </a:pPr>
            <a:r>
              <a:rPr lang="en-US" sz="2000">
                <a:solidFill>
                  <a:srgbClr val="000000"/>
                </a:solidFill>
                <a:latin typeface="Frutiger"/>
                <a:ea typeface="Frutiger"/>
                <a:cs typeface="Frutiger"/>
                <a:sym typeface="Frutiger"/>
              </a:rPr>
              <a:t>Perfect Stays organised various fundraisers, gathered their team for corporate volunteering, and donated for every booking to raise a total of £3,462.</a:t>
            </a:r>
          </a:p>
          <a:p>
            <a:pPr algn="l">
              <a:lnSpc>
                <a:spcPts val="2660"/>
              </a:lnSpc>
            </a:pPr>
            <a:r>
              <a:rPr lang="en-US" sz="1900">
                <a:solidFill>
                  <a:srgbClr val="000000"/>
                </a:solidFill>
                <a:latin typeface="Frutiger"/>
                <a:ea typeface="Frutiger"/>
                <a:cs typeface="Frutiger"/>
                <a:sym typeface="Frutiger"/>
              </a:rPr>
              <a:t>  </a:t>
            </a:r>
          </a:p>
          <a:p>
            <a:pPr algn="l">
              <a:lnSpc>
                <a:spcPts val="2800"/>
              </a:lnSpc>
            </a:pPr>
          </a:p>
        </p:txBody>
      </p:sp>
      <p:sp>
        <p:nvSpPr>
          <p:cNvPr name="TextBox 22" id="22"/>
          <p:cNvSpPr txBox="true"/>
          <p:nvPr/>
        </p:nvSpPr>
        <p:spPr>
          <a:xfrm rot="0">
            <a:off x="543724" y="355293"/>
            <a:ext cx="10039079"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How can you support us?</a:t>
            </a:r>
          </a:p>
        </p:txBody>
      </p:sp>
      <p:sp>
        <p:nvSpPr>
          <p:cNvPr name="TextBox 23" id="23"/>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24" id="24"/>
          <p:cNvSpPr txBox="true"/>
          <p:nvPr/>
        </p:nvSpPr>
        <p:spPr>
          <a:xfrm rot="0">
            <a:off x="11651638" y="2050475"/>
            <a:ext cx="5849440" cy="1701854"/>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Fundraise for us</a:t>
            </a:r>
          </a:p>
          <a:p>
            <a:pPr algn="l">
              <a:lnSpc>
                <a:spcPts val="2660"/>
              </a:lnSpc>
            </a:pPr>
            <a:r>
              <a:rPr lang="en-US" sz="1900">
                <a:solidFill>
                  <a:srgbClr val="000000"/>
                </a:solidFill>
                <a:latin typeface="Frutiger"/>
                <a:ea typeface="Frutiger"/>
                <a:cs typeface="Frutiger"/>
                <a:sym typeface="Frutiger"/>
              </a:rPr>
              <a:t>Join one of our abseils down the majestic Avon Gorge, sign-up for a third party event, or create your own fundraiser.</a:t>
            </a:r>
          </a:p>
          <a:p>
            <a:pPr algn="l">
              <a:lnSpc>
                <a:spcPts val="2800"/>
              </a:lnSpc>
            </a:pPr>
          </a:p>
        </p:txBody>
      </p:sp>
      <p:sp>
        <p:nvSpPr>
          <p:cNvPr name="TextBox 25" id="25"/>
          <p:cNvSpPr txBox="true"/>
          <p:nvPr/>
        </p:nvSpPr>
        <p:spPr>
          <a:xfrm rot="0">
            <a:off x="2857594" y="4444352"/>
            <a:ext cx="5849440" cy="1350672"/>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Make a charitable donation</a:t>
            </a:r>
          </a:p>
          <a:p>
            <a:pPr algn="l">
              <a:lnSpc>
                <a:spcPts val="2660"/>
              </a:lnSpc>
            </a:pPr>
            <a:r>
              <a:rPr lang="en-US" sz="1900">
                <a:solidFill>
                  <a:srgbClr val="000000"/>
                </a:solidFill>
                <a:latin typeface="Frutiger"/>
                <a:ea typeface="Frutiger"/>
                <a:cs typeface="Frutiger"/>
                <a:sym typeface="Frutiger"/>
              </a:rPr>
              <a:t>Support the regional network that provides food to community projects and enjoy meaningful tax benefits.  </a:t>
            </a:r>
          </a:p>
        </p:txBody>
      </p:sp>
      <p:sp>
        <p:nvSpPr>
          <p:cNvPr name="TextBox 26" id="26"/>
          <p:cNvSpPr txBox="true"/>
          <p:nvPr/>
        </p:nvSpPr>
        <p:spPr>
          <a:xfrm rot="0">
            <a:off x="2857594" y="6883192"/>
            <a:ext cx="5849440" cy="1017270"/>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Match funding</a:t>
            </a:r>
          </a:p>
          <a:p>
            <a:pPr algn="l">
              <a:lnSpc>
                <a:spcPts val="2660"/>
              </a:lnSpc>
            </a:pPr>
            <a:r>
              <a:rPr lang="en-US" sz="1900">
                <a:solidFill>
                  <a:srgbClr val="000000"/>
                </a:solidFill>
                <a:latin typeface="Frutiger"/>
                <a:ea typeface="Frutiger"/>
                <a:cs typeface="Frutiger"/>
                <a:sym typeface="Frutiger"/>
              </a:rPr>
              <a:t>Pledge your support for our annual Big Give Campaign or set up your own. </a:t>
            </a:r>
          </a:p>
        </p:txBody>
      </p:sp>
      <p:sp>
        <p:nvSpPr>
          <p:cNvPr name="TextBox 27" id="27"/>
          <p:cNvSpPr txBox="true"/>
          <p:nvPr/>
        </p:nvSpPr>
        <p:spPr>
          <a:xfrm rot="0">
            <a:off x="11651638" y="4444352"/>
            <a:ext cx="5849440" cy="1701854"/>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Or create your own campaign</a:t>
            </a:r>
          </a:p>
          <a:p>
            <a:pPr algn="l">
              <a:lnSpc>
                <a:spcPts val="2660"/>
              </a:lnSpc>
            </a:pPr>
            <a:r>
              <a:rPr lang="en-US" sz="1900">
                <a:solidFill>
                  <a:srgbClr val="000000"/>
                </a:solidFill>
                <a:latin typeface="Frutiger"/>
                <a:ea typeface="Frutiger"/>
                <a:cs typeface="Frutiger"/>
                <a:sym typeface="Frutiger"/>
              </a:rPr>
              <a:t>W</a:t>
            </a:r>
            <a:r>
              <a:rPr lang="en-US" sz="1900">
                <a:solidFill>
                  <a:srgbClr val="000000"/>
                </a:solidFill>
                <a:latin typeface="Frutiger"/>
                <a:ea typeface="Frutiger"/>
                <a:cs typeface="Frutiger"/>
                <a:sym typeface="Frutiger"/>
              </a:rPr>
              <a:t>ake the Tiger created an entire SPROUTERverse over the 2025 festive season promoting our work and raising money for over 80,000 meals.</a:t>
            </a:r>
          </a:p>
          <a:p>
            <a:pPr algn="l">
              <a:lnSpc>
                <a:spcPts val="2800"/>
              </a:lnSpc>
            </a:pPr>
          </a:p>
        </p:txBody>
      </p:sp>
      <p:sp>
        <p:nvSpPr>
          <p:cNvPr name="TextBox 28" id="28"/>
          <p:cNvSpPr txBox="true"/>
          <p:nvPr/>
        </p:nvSpPr>
        <p:spPr>
          <a:xfrm rot="0">
            <a:off x="11651638" y="6918789"/>
            <a:ext cx="5849440" cy="1368479"/>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Payroll giving</a:t>
            </a:r>
          </a:p>
          <a:p>
            <a:pPr algn="l">
              <a:lnSpc>
                <a:spcPts val="2660"/>
              </a:lnSpc>
            </a:pPr>
            <a:r>
              <a:rPr lang="en-US" sz="1900">
                <a:solidFill>
                  <a:srgbClr val="000000"/>
                </a:solidFill>
                <a:latin typeface="Frutiger"/>
                <a:ea typeface="Frutiger"/>
                <a:cs typeface="Frutiger"/>
                <a:sym typeface="Frutiger"/>
              </a:rPr>
              <a:t>F</a:t>
            </a:r>
            <a:r>
              <a:rPr lang="en-US" sz="1900">
                <a:solidFill>
                  <a:srgbClr val="000000"/>
                </a:solidFill>
                <a:latin typeface="Frutiger"/>
                <a:ea typeface="Frutiger"/>
                <a:cs typeface="Frutiger"/>
                <a:sym typeface="Frutiger"/>
              </a:rPr>
              <a:t>und meals every month by inspiring your staff to become Food Friends. </a:t>
            </a:r>
          </a:p>
          <a:p>
            <a:pPr algn="l">
              <a:lnSpc>
                <a:spcPts val="2800"/>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22601" y="9107476"/>
            <a:ext cx="23676305" cy="1962706"/>
            <a:chOff x="0" y="0"/>
            <a:chExt cx="6235735" cy="516927"/>
          </a:xfrm>
        </p:grpSpPr>
        <p:sp>
          <p:nvSpPr>
            <p:cNvPr name="Freeform 3" id="3"/>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4" id="4"/>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2300965" y="-1406677"/>
            <a:ext cx="15345182" cy="2765130"/>
            <a:chOff x="0" y="0"/>
            <a:chExt cx="4041529" cy="728265"/>
          </a:xfrm>
        </p:grpSpPr>
        <p:sp>
          <p:nvSpPr>
            <p:cNvPr name="Freeform 6" id="6"/>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7" id="7"/>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2"/>
            <a:stretch>
              <a:fillRect l="0" t="0" r="0" b="0"/>
            </a:stretch>
          </a:blipFill>
        </p:spPr>
      </p:sp>
      <p:grpSp>
        <p:nvGrpSpPr>
          <p:cNvPr name="Group 9" id="9"/>
          <p:cNvGrpSpPr/>
          <p:nvPr/>
        </p:nvGrpSpPr>
        <p:grpSpPr>
          <a:xfrm rot="0">
            <a:off x="771525" y="3524250"/>
            <a:ext cx="1997352" cy="2004216"/>
            <a:chOff x="0" y="0"/>
            <a:chExt cx="811173" cy="813961"/>
          </a:xfrm>
        </p:grpSpPr>
        <p:sp>
          <p:nvSpPr>
            <p:cNvPr name="Freeform 10" id="10"/>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3"/>
              <a:stretch>
                <a:fillRect l="0" t="-4811" r="0" b="-4811"/>
              </a:stretch>
            </a:blipFill>
          </p:spPr>
        </p:sp>
      </p:grpSp>
      <p:grpSp>
        <p:nvGrpSpPr>
          <p:cNvPr name="Group 11" id="11"/>
          <p:cNvGrpSpPr/>
          <p:nvPr/>
        </p:nvGrpSpPr>
        <p:grpSpPr>
          <a:xfrm rot="0">
            <a:off x="3714750" y="3524250"/>
            <a:ext cx="1997352" cy="2004216"/>
            <a:chOff x="0" y="0"/>
            <a:chExt cx="811173" cy="813961"/>
          </a:xfrm>
        </p:grpSpPr>
        <p:sp>
          <p:nvSpPr>
            <p:cNvPr name="Freeform 12" id="12"/>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4"/>
              <a:stretch>
                <a:fillRect l="-39302" t="0" r="-39302" b="0"/>
              </a:stretch>
            </a:blipFill>
          </p:spPr>
        </p:sp>
      </p:grpSp>
      <p:grpSp>
        <p:nvGrpSpPr>
          <p:cNvPr name="Group 13" id="13"/>
          <p:cNvGrpSpPr/>
          <p:nvPr/>
        </p:nvGrpSpPr>
        <p:grpSpPr>
          <a:xfrm rot="0">
            <a:off x="15527199" y="3524250"/>
            <a:ext cx="1997352" cy="2004216"/>
            <a:chOff x="0" y="0"/>
            <a:chExt cx="811173" cy="813961"/>
          </a:xfrm>
        </p:grpSpPr>
        <p:sp>
          <p:nvSpPr>
            <p:cNvPr name="Freeform 14" id="14"/>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5"/>
              <a:stretch>
                <a:fillRect l="-39302" t="0" r="-39302" b="0"/>
              </a:stretch>
            </a:blipFill>
          </p:spPr>
        </p:sp>
      </p:grpSp>
      <p:grpSp>
        <p:nvGrpSpPr>
          <p:cNvPr name="Group 15" id="15"/>
          <p:cNvGrpSpPr/>
          <p:nvPr/>
        </p:nvGrpSpPr>
        <p:grpSpPr>
          <a:xfrm rot="0">
            <a:off x="6667500" y="3524250"/>
            <a:ext cx="1997352" cy="2004216"/>
            <a:chOff x="0" y="0"/>
            <a:chExt cx="811173" cy="813961"/>
          </a:xfrm>
        </p:grpSpPr>
        <p:sp>
          <p:nvSpPr>
            <p:cNvPr name="Freeform 16" id="16"/>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6"/>
              <a:stretch>
                <a:fillRect l="0" t="-3215" r="0" b="-3215"/>
              </a:stretch>
            </a:blipFill>
          </p:spPr>
        </p:sp>
      </p:grpSp>
      <p:grpSp>
        <p:nvGrpSpPr>
          <p:cNvPr name="Group 17" id="17"/>
          <p:cNvGrpSpPr/>
          <p:nvPr/>
        </p:nvGrpSpPr>
        <p:grpSpPr>
          <a:xfrm rot="0">
            <a:off x="12652098" y="3524250"/>
            <a:ext cx="1997352" cy="2004216"/>
            <a:chOff x="0" y="0"/>
            <a:chExt cx="811173" cy="813961"/>
          </a:xfrm>
        </p:grpSpPr>
        <p:sp>
          <p:nvSpPr>
            <p:cNvPr name="Freeform 18" id="18"/>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7"/>
              <a:stretch>
                <a:fillRect l="0" t="0" r="-78605" b="0"/>
              </a:stretch>
            </a:blipFill>
          </p:spPr>
        </p:sp>
      </p:grpSp>
      <p:grpSp>
        <p:nvGrpSpPr>
          <p:cNvPr name="Group 19" id="19"/>
          <p:cNvGrpSpPr/>
          <p:nvPr/>
        </p:nvGrpSpPr>
        <p:grpSpPr>
          <a:xfrm rot="0">
            <a:off x="9736733" y="3524250"/>
            <a:ext cx="1997352" cy="2004216"/>
            <a:chOff x="0" y="0"/>
            <a:chExt cx="811173" cy="813961"/>
          </a:xfrm>
        </p:grpSpPr>
        <p:sp>
          <p:nvSpPr>
            <p:cNvPr name="Freeform 20" id="20"/>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8"/>
              <a:stretch>
                <a:fillRect l="-23979" t="0" r="-23979" b="0"/>
              </a:stretch>
            </a:blipFill>
          </p:spPr>
        </p:sp>
      </p:grpSp>
      <p:sp>
        <p:nvSpPr>
          <p:cNvPr name="TextBox 21" id="21"/>
          <p:cNvSpPr txBox="true"/>
          <p:nvPr/>
        </p:nvSpPr>
        <p:spPr>
          <a:xfrm rot="0">
            <a:off x="685800" y="5823180"/>
            <a:ext cx="2152650" cy="1044656"/>
          </a:xfrm>
          <a:prstGeom prst="rect">
            <a:avLst/>
          </a:prstGeom>
        </p:spPr>
        <p:txBody>
          <a:bodyPr anchor="t" rtlCol="false" tIns="0" lIns="0" bIns="0" rIns="0">
            <a:spAutoFit/>
          </a:bodyPr>
          <a:lstStyle/>
          <a:p>
            <a:pPr algn="ctr" marL="0" indent="0" lvl="0">
              <a:lnSpc>
                <a:spcPts val="2799"/>
              </a:lnSpc>
              <a:spcBef>
                <a:spcPct val="0"/>
              </a:spcBef>
            </a:pPr>
            <a:r>
              <a:rPr lang="en-US" sz="1999">
                <a:solidFill>
                  <a:srgbClr val="000000"/>
                </a:solidFill>
                <a:latin typeface="Frutiger"/>
                <a:ea typeface="Frutiger"/>
                <a:cs typeface="Frutiger"/>
                <a:sym typeface="Frutiger"/>
              </a:rPr>
              <a:t>keeps a child</a:t>
            </a:r>
            <a:r>
              <a:rPr lang="en-US" sz="1999" strike="noStrike" u="none">
                <a:solidFill>
                  <a:srgbClr val="000000"/>
                </a:solidFill>
                <a:latin typeface="Frutiger"/>
                <a:ea typeface="Frutiger"/>
                <a:cs typeface="Frutiger"/>
                <a:sym typeface="Frutiger"/>
              </a:rPr>
              <a:t> f</a:t>
            </a:r>
            <a:r>
              <a:rPr lang="en-US" sz="1999" strike="noStrike" u="none">
                <a:solidFill>
                  <a:srgbClr val="000000"/>
                </a:solidFill>
                <a:latin typeface="Frutiger"/>
                <a:ea typeface="Frutiger"/>
                <a:cs typeface="Frutiger"/>
                <a:sym typeface="Frutiger"/>
              </a:rPr>
              <a:t>e</a:t>
            </a:r>
            <a:r>
              <a:rPr lang="en-US" sz="1999" strike="noStrike" u="none">
                <a:solidFill>
                  <a:srgbClr val="000000"/>
                </a:solidFill>
                <a:latin typeface="Frutiger"/>
                <a:ea typeface="Frutiger"/>
                <a:cs typeface="Frutiger"/>
                <a:sym typeface="Frutiger"/>
              </a:rPr>
              <a:t>d</a:t>
            </a:r>
            <a:r>
              <a:rPr lang="en-US" sz="1999" strike="noStrike" u="none">
                <a:solidFill>
                  <a:srgbClr val="000000"/>
                </a:solidFill>
                <a:latin typeface="Frutiger"/>
                <a:ea typeface="Frutiger"/>
                <a:cs typeface="Frutiger"/>
                <a:sym typeface="Frutiger"/>
              </a:rPr>
              <a:t>,</a:t>
            </a:r>
            <a:r>
              <a:rPr lang="en-US" sz="1999" strike="noStrike" u="none">
                <a:solidFill>
                  <a:srgbClr val="000000"/>
                </a:solidFill>
                <a:latin typeface="Frutiger"/>
                <a:ea typeface="Frutiger"/>
                <a:cs typeface="Frutiger"/>
                <a:sym typeface="Frutiger"/>
              </a:rPr>
              <a:t> </a:t>
            </a:r>
            <a:r>
              <a:rPr lang="en-US" sz="1999" strike="noStrike" u="none">
                <a:solidFill>
                  <a:srgbClr val="000000"/>
                </a:solidFill>
                <a:latin typeface="Frutiger"/>
                <a:ea typeface="Frutiger"/>
                <a:cs typeface="Frutiger"/>
                <a:sym typeface="Frutiger"/>
              </a:rPr>
              <a:t>every meal, every day of the year</a:t>
            </a:r>
          </a:p>
        </p:txBody>
      </p:sp>
      <p:sp>
        <p:nvSpPr>
          <p:cNvPr name="TextBox 22" id="22"/>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23" id="23"/>
          <p:cNvSpPr txBox="true"/>
          <p:nvPr/>
        </p:nvSpPr>
        <p:spPr>
          <a:xfrm rot="0">
            <a:off x="12651007" y="5823180"/>
            <a:ext cx="2272408" cy="1749560"/>
          </a:xfrm>
          <a:prstGeom prst="rect">
            <a:avLst/>
          </a:prstGeom>
        </p:spPr>
        <p:txBody>
          <a:bodyPr anchor="t" rtlCol="false" tIns="0" lIns="0" bIns="0" rIns="0">
            <a:spAutoFit/>
          </a:bodyPr>
          <a:lstStyle/>
          <a:p>
            <a:pPr algn="ctr" marL="0" indent="0" lvl="0">
              <a:lnSpc>
                <a:spcPts val="2799"/>
              </a:lnSpc>
              <a:spcBef>
                <a:spcPct val="0"/>
              </a:spcBef>
            </a:pPr>
            <a:r>
              <a:rPr lang="en-US" sz="1999">
                <a:solidFill>
                  <a:srgbClr val="000000"/>
                </a:solidFill>
                <a:latin typeface="Frutiger"/>
                <a:ea typeface="Frutiger"/>
                <a:cs typeface="Frutiger"/>
                <a:sym typeface="Frutiger"/>
              </a:rPr>
              <a:t>covers the full costs of a young person on a supported, paid internship</a:t>
            </a:r>
          </a:p>
        </p:txBody>
      </p:sp>
      <p:sp>
        <p:nvSpPr>
          <p:cNvPr name="TextBox 24" id="24"/>
          <p:cNvSpPr txBox="true"/>
          <p:nvPr/>
        </p:nvSpPr>
        <p:spPr>
          <a:xfrm rot="0">
            <a:off x="3571532" y="5823180"/>
            <a:ext cx="2295868" cy="1397108"/>
          </a:xfrm>
          <a:prstGeom prst="rect">
            <a:avLst/>
          </a:prstGeom>
        </p:spPr>
        <p:txBody>
          <a:bodyPr anchor="t" rtlCol="false" tIns="0" lIns="0" bIns="0" rIns="0">
            <a:spAutoFit/>
          </a:bodyPr>
          <a:lstStyle/>
          <a:p>
            <a:pPr algn="ctr" marL="0" indent="0" lvl="0">
              <a:lnSpc>
                <a:spcPts val="2799"/>
              </a:lnSpc>
              <a:spcBef>
                <a:spcPct val="0"/>
              </a:spcBef>
            </a:pPr>
            <a:r>
              <a:rPr lang="en-US" sz="1999">
                <a:solidFill>
                  <a:srgbClr val="000000"/>
                </a:solidFill>
                <a:latin typeface="Frutiger"/>
                <a:ea typeface="Frutiger"/>
                <a:cs typeface="Frutiger"/>
                <a:sym typeface="Frutiger"/>
              </a:rPr>
              <a:t>provides a months’ worth of food to four school breakfast clubs</a:t>
            </a:r>
          </a:p>
        </p:txBody>
      </p:sp>
      <p:sp>
        <p:nvSpPr>
          <p:cNvPr name="TextBox 25" id="25"/>
          <p:cNvSpPr txBox="true"/>
          <p:nvPr/>
        </p:nvSpPr>
        <p:spPr>
          <a:xfrm rot="0">
            <a:off x="6537174" y="5823180"/>
            <a:ext cx="2357727" cy="1044575"/>
          </a:xfrm>
          <a:prstGeom prst="rect">
            <a:avLst/>
          </a:prstGeom>
        </p:spPr>
        <p:txBody>
          <a:bodyPr anchor="t" rtlCol="false" tIns="0" lIns="0" bIns="0" rIns="0">
            <a:spAutoFit/>
          </a:bodyPr>
          <a:lstStyle/>
          <a:p>
            <a:pPr algn="ctr" marL="0" indent="0" lvl="0">
              <a:lnSpc>
                <a:spcPts val="2799"/>
              </a:lnSpc>
              <a:spcBef>
                <a:spcPct val="0"/>
              </a:spcBef>
            </a:pPr>
            <a:r>
              <a:rPr lang="en-US" sz="1999">
                <a:solidFill>
                  <a:srgbClr val="000000"/>
                </a:solidFill>
                <a:latin typeface="Frutiger"/>
                <a:ea typeface="Frutiger"/>
                <a:cs typeface="Frutiger"/>
                <a:sym typeface="Frutiger"/>
              </a:rPr>
              <a:t>saves one tonne of surplus food from go</a:t>
            </a:r>
            <a:r>
              <a:rPr lang="en-US" sz="1999" strike="noStrike" u="none">
                <a:solidFill>
                  <a:srgbClr val="000000"/>
                </a:solidFill>
                <a:latin typeface="Frutiger"/>
                <a:ea typeface="Frutiger"/>
                <a:cs typeface="Frutiger"/>
                <a:sym typeface="Frutiger"/>
              </a:rPr>
              <a:t>ing to landfill</a:t>
            </a:r>
            <a:r>
              <a:rPr lang="en-US" b="true" sz="1999" strike="noStrike" u="none">
                <a:solidFill>
                  <a:srgbClr val="000000"/>
                </a:solidFill>
                <a:latin typeface="Frutiger Bold"/>
                <a:ea typeface="Frutiger Bold"/>
                <a:cs typeface="Frutiger Bold"/>
                <a:sym typeface="Frutiger Bold"/>
              </a:rPr>
              <a:t> </a:t>
            </a:r>
          </a:p>
        </p:txBody>
      </p:sp>
      <p:sp>
        <p:nvSpPr>
          <p:cNvPr name="TextBox 26" id="26"/>
          <p:cNvSpPr txBox="true"/>
          <p:nvPr/>
        </p:nvSpPr>
        <p:spPr>
          <a:xfrm rot="0">
            <a:off x="15590164" y="5823180"/>
            <a:ext cx="2076751" cy="1749560"/>
          </a:xfrm>
          <a:prstGeom prst="rect">
            <a:avLst/>
          </a:prstGeom>
        </p:spPr>
        <p:txBody>
          <a:bodyPr anchor="t" rtlCol="false" tIns="0" lIns="0" bIns="0" rIns="0">
            <a:spAutoFit/>
          </a:bodyPr>
          <a:lstStyle/>
          <a:p>
            <a:pPr algn="ctr" marL="0" indent="0" lvl="0">
              <a:lnSpc>
                <a:spcPts val="2799"/>
              </a:lnSpc>
              <a:spcBef>
                <a:spcPct val="0"/>
              </a:spcBef>
            </a:pPr>
            <a:r>
              <a:rPr lang="en-US" sz="1999">
                <a:solidFill>
                  <a:srgbClr val="000000"/>
                </a:solidFill>
                <a:latin typeface="Frutiger"/>
                <a:ea typeface="Frutiger"/>
                <a:cs typeface="Frutiger"/>
                <a:sym typeface="Frutiger"/>
              </a:rPr>
              <a:t>shares enough food for a member to produce 40,000 meals</a:t>
            </a:r>
          </a:p>
        </p:txBody>
      </p:sp>
      <p:sp>
        <p:nvSpPr>
          <p:cNvPr name="TextBox 27" id="27"/>
          <p:cNvSpPr txBox="true"/>
          <p:nvPr/>
        </p:nvSpPr>
        <p:spPr>
          <a:xfrm rot="0">
            <a:off x="9448443" y="5797781"/>
            <a:ext cx="2650114" cy="2102013"/>
          </a:xfrm>
          <a:prstGeom prst="rect">
            <a:avLst/>
          </a:prstGeom>
        </p:spPr>
        <p:txBody>
          <a:bodyPr anchor="t" rtlCol="false" tIns="0" lIns="0" bIns="0" rIns="0">
            <a:spAutoFit/>
          </a:bodyPr>
          <a:lstStyle/>
          <a:p>
            <a:pPr algn="ctr">
              <a:lnSpc>
                <a:spcPts val="2799"/>
              </a:lnSpc>
            </a:pPr>
            <a:r>
              <a:rPr lang="en-US" sz="1999">
                <a:solidFill>
                  <a:srgbClr val="000000"/>
                </a:solidFill>
                <a:latin typeface="Frutiger"/>
                <a:ea typeface="Frutiger"/>
                <a:cs typeface="Frutiger"/>
                <a:sym typeface="Frutiger"/>
              </a:rPr>
              <a:t> shares 10,000 hot meals and brings people together through</a:t>
            </a:r>
            <a:r>
              <a:rPr lang="en-US" sz="1999">
                <a:solidFill>
                  <a:srgbClr val="000000"/>
                </a:solidFill>
                <a:latin typeface="Frutiger"/>
                <a:ea typeface="Frutiger"/>
                <a:cs typeface="Frutiger"/>
                <a:sym typeface="Frutiger"/>
              </a:rPr>
              <a:t> </a:t>
            </a:r>
            <a:r>
              <a:rPr lang="en-US" sz="1999">
                <a:solidFill>
                  <a:srgbClr val="000000"/>
                </a:solidFill>
                <a:latin typeface="Frutiger"/>
                <a:ea typeface="Frutiger"/>
                <a:cs typeface="Frutiger"/>
                <a:sym typeface="Frutiger"/>
              </a:rPr>
              <a:t>f</a:t>
            </a:r>
            <a:r>
              <a:rPr lang="en-US" sz="1999">
                <a:solidFill>
                  <a:srgbClr val="000000"/>
                </a:solidFill>
                <a:latin typeface="Frutiger"/>
                <a:ea typeface="Frutiger"/>
                <a:cs typeface="Frutiger"/>
                <a:sym typeface="Frutiger"/>
              </a:rPr>
              <a:t>oo</a:t>
            </a:r>
            <a:r>
              <a:rPr lang="en-US" sz="1999">
                <a:solidFill>
                  <a:srgbClr val="000000"/>
                </a:solidFill>
                <a:latin typeface="Frutiger"/>
                <a:ea typeface="Frutiger"/>
                <a:cs typeface="Frutiger"/>
                <a:sym typeface="Frutiger"/>
              </a:rPr>
              <a:t>d at w</a:t>
            </a:r>
            <a:r>
              <a:rPr lang="en-US" sz="1999">
                <a:solidFill>
                  <a:srgbClr val="000000"/>
                </a:solidFill>
                <a:latin typeface="Frutiger"/>
                <a:ea typeface="Frutiger"/>
                <a:cs typeface="Frutiger"/>
                <a:sym typeface="Frutiger"/>
              </a:rPr>
              <a:t>i</a:t>
            </a:r>
            <a:r>
              <a:rPr lang="en-US" sz="1999">
                <a:solidFill>
                  <a:srgbClr val="000000"/>
                </a:solidFill>
                <a:latin typeface="Frutiger"/>
                <a:ea typeface="Frutiger"/>
                <a:cs typeface="Frutiger"/>
                <a:sym typeface="Frutiger"/>
              </a:rPr>
              <a:t>n</a:t>
            </a:r>
            <a:r>
              <a:rPr lang="en-US" sz="1999">
                <a:solidFill>
                  <a:srgbClr val="000000"/>
                </a:solidFill>
                <a:latin typeface="Frutiger"/>
                <a:ea typeface="Frutiger"/>
                <a:cs typeface="Frutiger"/>
                <a:sym typeface="Frutiger"/>
              </a:rPr>
              <a:t>te</a:t>
            </a:r>
            <a:r>
              <a:rPr lang="en-US" sz="1999">
                <a:solidFill>
                  <a:srgbClr val="000000"/>
                </a:solidFill>
                <a:latin typeface="Frutiger"/>
                <a:ea typeface="Frutiger"/>
                <a:cs typeface="Frutiger"/>
                <a:sym typeface="Frutiger"/>
              </a:rPr>
              <a:t>r</a:t>
            </a:r>
          </a:p>
          <a:p>
            <a:pPr algn="ctr" marL="0" indent="0" lvl="0">
              <a:lnSpc>
                <a:spcPts val="2799"/>
              </a:lnSpc>
              <a:spcBef>
                <a:spcPct val="0"/>
              </a:spcBef>
            </a:pPr>
          </a:p>
        </p:txBody>
      </p:sp>
      <p:sp>
        <p:nvSpPr>
          <p:cNvPr name="TextBox 28" id="28"/>
          <p:cNvSpPr txBox="true"/>
          <p:nvPr/>
        </p:nvSpPr>
        <p:spPr>
          <a:xfrm rot="0">
            <a:off x="515149" y="1817934"/>
            <a:ext cx="12905565" cy="497840"/>
          </a:xfrm>
          <a:prstGeom prst="rect">
            <a:avLst/>
          </a:prstGeom>
        </p:spPr>
        <p:txBody>
          <a:bodyPr anchor="t" rtlCol="false" tIns="0" lIns="0" bIns="0" rIns="0">
            <a:spAutoFit/>
          </a:bodyPr>
          <a:lstStyle/>
          <a:p>
            <a:pPr algn="l" marL="0" indent="0" lvl="0">
              <a:lnSpc>
                <a:spcPts val="4060"/>
              </a:lnSpc>
              <a:spcBef>
                <a:spcPct val="0"/>
              </a:spcBef>
            </a:pPr>
            <a:r>
              <a:rPr lang="en-US" sz="2900">
                <a:solidFill>
                  <a:srgbClr val="000000"/>
                </a:solidFill>
                <a:latin typeface="Frutiger"/>
                <a:ea typeface="Frutiger"/>
                <a:cs typeface="Frutiger"/>
                <a:sym typeface="Frutiger"/>
              </a:rPr>
              <a:t>Every £1 you donate can rescue food for four meals. That could mean:</a:t>
            </a:r>
          </a:p>
        </p:txBody>
      </p:sp>
      <p:sp>
        <p:nvSpPr>
          <p:cNvPr name="TextBox 29" id="29"/>
          <p:cNvSpPr txBox="true"/>
          <p:nvPr/>
        </p:nvSpPr>
        <p:spPr>
          <a:xfrm rot="0">
            <a:off x="15449550" y="2760966"/>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a:solidFill>
                  <a:srgbClr val="2A4F21"/>
                </a:solidFill>
                <a:latin typeface="Frutiger Bold"/>
                <a:ea typeface="Frutiger Bold"/>
                <a:cs typeface="Frutiger Bold"/>
                <a:sym typeface="Frutiger Bold"/>
              </a:rPr>
              <a:t>£10,000</a:t>
            </a:r>
          </a:p>
        </p:txBody>
      </p:sp>
      <p:sp>
        <p:nvSpPr>
          <p:cNvPr name="TextBox 30" id="30"/>
          <p:cNvSpPr txBox="true"/>
          <p:nvPr/>
        </p:nvSpPr>
        <p:spPr>
          <a:xfrm rot="0">
            <a:off x="12496800" y="2760966"/>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a:solidFill>
                  <a:srgbClr val="2A4F21"/>
                </a:solidFill>
                <a:latin typeface="Frutiger Bold"/>
                <a:ea typeface="Frutiger Bold"/>
                <a:cs typeface="Frutiger Bold"/>
                <a:sym typeface="Frutiger Bold"/>
              </a:rPr>
              <a:t>£7,444</a:t>
            </a:r>
          </a:p>
        </p:txBody>
      </p:sp>
      <p:sp>
        <p:nvSpPr>
          <p:cNvPr name="TextBox 31" id="31"/>
          <p:cNvSpPr txBox="true"/>
          <p:nvPr/>
        </p:nvSpPr>
        <p:spPr>
          <a:xfrm rot="0">
            <a:off x="6591300" y="2760966"/>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a:solidFill>
                  <a:srgbClr val="2A4F21"/>
                </a:solidFill>
                <a:latin typeface="Frutiger Bold"/>
                <a:ea typeface="Frutiger Bold"/>
                <a:cs typeface="Frutiger Bold"/>
                <a:sym typeface="Frutiger Bold"/>
              </a:rPr>
              <a:t>£909</a:t>
            </a:r>
          </a:p>
        </p:txBody>
      </p:sp>
      <p:sp>
        <p:nvSpPr>
          <p:cNvPr name="TextBox 32" id="32"/>
          <p:cNvSpPr txBox="true"/>
          <p:nvPr/>
        </p:nvSpPr>
        <p:spPr>
          <a:xfrm rot="0">
            <a:off x="3638550" y="2756204"/>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a:solidFill>
                  <a:srgbClr val="2A4F21"/>
                </a:solidFill>
                <a:latin typeface="Frutiger Bold"/>
                <a:ea typeface="Frutiger Bold"/>
                <a:cs typeface="Frutiger Bold"/>
                <a:sym typeface="Frutiger Bold"/>
              </a:rPr>
              <a:t>£496</a:t>
            </a:r>
          </a:p>
        </p:txBody>
      </p:sp>
      <p:sp>
        <p:nvSpPr>
          <p:cNvPr name="TextBox 33" id="33"/>
          <p:cNvSpPr txBox="true"/>
          <p:nvPr/>
        </p:nvSpPr>
        <p:spPr>
          <a:xfrm rot="0">
            <a:off x="685800" y="2760966"/>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a:solidFill>
                  <a:srgbClr val="2A4F21"/>
                </a:solidFill>
                <a:latin typeface="Frutiger Bold"/>
                <a:ea typeface="Frutiger Bold"/>
                <a:cs typeface="Frutiger Bold"/>
                <a:sym typeface="Frutiger Bold"/>
              </a:rPr>
              <a:t>£274</a:t>
            </a:r>
          </a:p>
        </p:txBody>
      </p:sp>
      <p:sp>
        <p:nvSpPr>
          <p:cNvPr name="TextBox 34" id="34"/>
          <p:cNvSpPr txBox="true"/>
          <p:nvPr/>
        </p:nvSpPr>
        <p:spPr>
          <a:xfrm rot="0">
            <a:off x="9542601" y="2756204"/>
            <a:ext cx="2152650" cy="622963"/>
          </a:xfrm>
          <a:prstGeom prst="rect">
            <a:avLst/>
          </a:prstGeom>
        </p:spPr>
        <p:txBody>
          <a:bodyPr anchor="t" rtlCol="false" tIns="0" lIns="0" bIns="0" rIns="0">
            <a:spAutoFit/>
          </a:bodyPr>
          <a:lstStyle/>
          <a:p>
            <a:pPr algn="ctr" marL="0" indent="0" lvl="0">
              <a:lnSpc>
                <a:spcPts val="5039"/>
              </a:lnSpc>
              <a:spcBef>
                <a:spcPct val="0"/>
              </a:spcBef>
            </a:pPr>
            <a:r>
              <a:rPr lang="en-US" b="true" sz="3599">
                <a:solidFill>
                  <a:srgbClr val="2A4F21"/>
                </a:solidFill>
                <a:latin typeface="Frutiger Bold"/>
                <a:ea typeface="Frutiger Bold"/>
                <a:cs typeface="Frutiger Bold"/>
                <a:sym typeface="Frutiger Bold"/>
              </a:rPr>
              <a:t>£2,500</a:t>
            </a:r>
          </a:p>
        </p:txBody>
      </p:sp>
      <p:sp>
        <p:nvSpPr>
          <p:cNvPr name="TextBox 35" id="35"/>
          <p:cNvSpPr txBox="true"/>
          <p:nvPr/>
        </p:nvSpPr>
        <p:spPr>
          <a:xfrm rot="0">
            <a:off x="553983" y="348742"/>
            <a:ext cx="11180102"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How will your donation be used?</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22601" y="9107476"/>
            <a:ext cx="23676305" cy="1962706"/>
            <a:chOff x="0" y="0"/>
            <a:chExt cx="6235735" cy="516927"/>
          </a:xfrm>
        </p:grpSpPr>
        <p:sp>
          <p:nvSpPr>
            <p:cNvPr name="Freeform 3" id="3"/>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4" id="4"/>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2300965" y="-1406677"/>
            <a:ext cx="15345182" cy="2765130"/>
            <a:chOff x="0" y="0"/>
            <a:chExt cx="4041529" cy="728265"/>
          </a:xfrm>
        </p:grpSpPr>
        <p:sp>
          <p:nvSpPr>
            <p:cNvPr name="Freeform 6" id="6"/>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7" id="7"/>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2"/>
            <a:stretch>
              <a:fillRect l="0" t="0" r="0" b="0"/>
            </a:stretch>
          </a:blipFill>
        </p:spPr>
      </p:sp>
      <p:grpSp>
        <p:nvGrpSpPr>
          <p:cNvPr name="Group 9" id="9"/>
          <p:cNvGrpSpPr/>
          <p:nvPr/>
        </p:nvGrpSpPr>
        <p:grpSpPr>
          <a:xfrm rot="0">
            <a:off x="515149" y="1916059"/>
            <a:ext cx="1997352" cy="2004216"/>
            <a:chOff x="0" y="0"/>
            <a:chExt cx="811173" cy="813961"/>
          </a:xfrm>
        </p:grpSpPr>
        <p:sp>
          <p:nvSpPr>
            <p:cNvPr name="Freeform 10" id="10"/>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3"/>
              <a:stretch>
                <a:fillRect l="-16976" t="0" r="-16976" b="0"/>
              </a:stretch>
            </a:blipFill>
          </p:spPr>
        </p:sp>
      </p:grpSp>
      <p:grpSp>
        <p:nvGrpSpPr>
          <p:cNvPr name="Group 11" id="11"/>
          <p:cNvGrpSpPr/>
          <p:nvPr/>
        </p:nvGrpSpPr>
        <p:grpSpPr>
          <a:xfrm rot="0">
            <a:off x="515149" y="4230856"/>
            <a:ext cx="1997352" cy="2004216"/>
            <a:chOff x="0" y="0"/>
            <a:chExt cx="811173" cy="813961"/>
          </a:xfrm>
        </p:grpSpPr>
        <p:sp>
          <p:nvSpPr>
            <p:cNvPr name="Freeform 12" id="12"/>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4"/>
              <a:stretch>
                <a:fillRect l="0" t="-16680" r="0" b="-16680"/>
              </a:stretch>
            </a:blipFill>
          </p:spPr>
        </p:sp>
      </p:grpSp>
      <p:grpSp>
        <p:nvGrpSpPr>
          <p:cNvPr name="Group 13" id="13"/>
          <p:cNvGrpSpPr/>
          <p:nvPr/>
        </p:nvGrpSpPr>
        <p:grpSpPr>
          <a:xfrm rot="0">
            <a:off x="515149" y="6545654"/>
            <a:ext cx="1997352" cy="2004216"/>
            <a:chOff x="0" y="0"/>
            <a:chExt cx="811173" cy="813961"/>
          </a:xfrm>
        </p:grpSpPr>
        <p:sp>
          <p:nvSpPr>
            <p:cNvPr name="Freeform 14" id="14"/>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5"/>
              <a:stretch>
                <a:fillRect l="0" t="-38584" r="0" b="-38584"/>
              </a:stretch>
            </a:blipFill>
          </p:spPr>
        </p:sp>
      </p:grpSp>
      <p:grpSp>
        <p:nvGrpSpPr>
          <p:cNvPr name="Group 15" id="15"/>
          <p:cNvGrpSpPr/>
          <p:nvPr/>
        </p:nvGrpSpPr>
        <p:grpSpPr>
          <a:xfrm rot="0">
            <a:off x="9311386" y="1916059"/>
            <a:ext cx="1997352" cy="2004216"/>
            <a:chOff x="0" y="0"/>
            <a:chExt cx="811173" cy="813961"/>
          </a:xfrm>
        </p:grpSpPr>
        <p:sp>
          <p:nvSpPr>
            <p:cNvPr name="Freeform 16" id="16"/>
            <p:cNvSpPr/>
            <p:nvPr/>
          </p:nvSpPr>
          <p:spPr>
            <a:xfrm flipH="false" flipV="false" rot="0">
              <a:off x="0" y="0"/>
              <a:ext cx="811173" cy="813961"/>
            </a:xfrm>
            <a:custGeom>
              <a:avLst/>
              <a:gdLst/>
              <a:ahLst/>
              <a:cxnLst/>
              <a:rect r="r" b="b" t="t" l="l"/>
              <a:pathLst>
                <a:path h="813961" w="811173">
                  <a:moveTo>
                    <a:pt x="193805" y="0"/>
                  </a:moveTo>
                  <a:lnTo>
                    <a:pt x="617369" y="0"/>
                  </a:lnTo>
                  <a:cubicBezTo>
                    <a:pt x="724404" y="0"/>
                    <a:pt x="811173" y="86769"/>
                    <a:pt x="811173" y="193805"/>
                  </a:cubicBezTo>
                  <a:lnTo>
                    <a:pt x="811173" y="620156"/>
                  </a:lnTo>
                  <a:cubicBezTo>
                    <a:pt x="811173" y="671557"/>
                    <a:pt x="790755" y="720851"/>
                    <a:pt x="754409" y="757197"/>
                  </a:cubicBezTo>
                  <a:cubicBezTo>
                    <a:pt x="718064" y="793542"/>
                    <a:pt x="668769" y="813961"/>
                    <a:pt x="617369" y="813961"/>
                  </a:cubicBezTo>
                  <a:lnTo>
                    <a:pt x="193805" y="813961"/>
                  </a:lnTo>
                  <a:cubicBezTo>
                    <a:pt x="142404" y="813961"/>
                    <a:pt x="93109" y="793542"/>
                    <a:pt x="56764" y="757197"/>
                  </a:cubicBezTo>
                  <a:cubicBezTo>
                    <a:pt x="20419" y="720851"/>
                    <a:pt x="0" y="671557"/>
                    <a:pt x="0" y="620156"/>
                  </a:cubicBezTo>
                  <a:lnTo>
                    <a:pt x="0" y="193805"/>
                  </a:lnTo>
                  <a:cubicBezTo>
                    <a:pt x="0" y="142404"/>
                    <a:pt x="20419" y="93109"/>
                    <a:pt x="56764" y="56764"/>
                  </a:cubicBezTo>
                  <a:cubicBezTo>
                    <a:pt x="93109" y="20419"/>
                    <a:pt x="142404" y="0"/>
                    <a:pt x="193805" y="0"/>
                  </a:cubicBezTo>
                  <a:close/>
                </a:path>
              </a:pathLst>
            </a:custGeom>
            <a:blipFill>
              <a:blip r:embed="rId6"/>
              <a:stretch>
                <a:fillRect l="-39302" t="0" r="-39302" b="0"/>
              </a:stretch>
            </a:blipFill>
          </p:spPr>
        </p:sp>
      </p:grpSp>
      <p:sp>
        <p:nvSpPr>
          <p:cNvPr name="TextBox 17" id="17"/>
          <p:cNvSpPr txBox="true"/>
          <p:nvPr/>
        </p:nvSpPr>
        <p:spPr>
          <a:xfrm rot="0">
            <a:off x="2857594" y="2201863"/>
            <a:ext cx="5849440" cy="1701800"/>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Donate food</a:t>
            </a:r>
          </a:p>
          <a:p>
            <a:pPr algn="l">
              <a:lnSpc>
                <a:spcPts val="2660"/>
              </a:lnSpc>
            </a:pPr>
            <a:r>
              <a:rPr lang="en-US" sz="1900">
                <a:solidFill>
                  <a:srgbClr val="000000"/>
                </a:solidFill>
                <a:latin typeface="Frutiger"/>
                <a:ea typeface="Frutiger"/>
                <a:cs typeface="Frutiger"/>
                <a:sym typeface="Frutiger"/>
              </a:rPr>
              <a:t>Join companies such as Luscombe Drinks and Hobbs House Bakery in donating food items to share with our member charities.   </a:t>
            </a:r>
          </a:p>
          <a:p>
            <a:pPr algn="l">
              <a:lnSpc>
                <a:spcPts val="2800"/>
              </a:lnSpc>
            </a:pPr>
          </a:p>
        </p:txBody>
      </p:sp>
      <p:sp>
        <p:nvSpPr>
          <p:cNvPr name="TextBox 18" id="18"/>
          <p:cNvSpPr txBox="true"/>
          <p:nvPr/>
        </p:nvSpPr>
        <p:spPr>
          <a:xfrm rot="0">
            <a:off x="515149" y="336243"/>
            <a:ext cx="10039079"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Offer support in a way that suits you best</a:t>
            </a:r>
          </a:p>
        </p:txBody>
      </p:sp>
      <p:sp>
        <p:nvSpPr>
          <p:cNvPr name="TextBox 19" id="19"/>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
        <p:nvSpPr>
          <p:cNvPr name="TextBox 20" id="20"/>
          <p:cNvSpPr txBox="true"/>
          <p:nvPr/>
        </p:nvSpPr>
        <p:spPr>
          <a:xfrm rot="0">
            <a:off x="11651638" y="2219032"/>
            <a:ext cx="5849440" cy="1350645"/>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Donate equipment</a:t>
            </a:r>
          </a:p>
          <a:p>
            <a:pPr algn="l">
              <a:lnSpc>
                <a:spcPts val="2660"/>
              </a:lnSpc>
            </a:pPr>
            <a:r>
              <a:rPr lang="en-US" sz="1900">
                <a:solidFill>
                  <a:srgbClr val="000000"/>
                </a:solidFill>
                <a:latin typeface="Frutiger"/>
                <a:ea typeface="Frutiger"/>
                <a:cs typeface="Frutiger"/>
                <a:sym typeface="Frutiger"/>
              </a:rPr>
              <a:t>Our operation has many moving parts. Let us know if you’d like to donate a van, contribute to community kitchens, or help upgrade our offices. </a:t>
            </a:r>
          </a:p>
        </p:txBody>
      </p:sp>
      <p:sp>
        <p:nvSpPr>
          <p:cNvPr name="TextBox 21" id="21"/>
          <p:cNvSpPr txBox="true"/>
          <p:nvPr/>
        </p:nvSpPr>
        <p:spPr>
          <a:xfrm rot="0">
            <a:off x="2857594" y="4533829"/>
            <a:ext cx="5849440" cy="1350645"/>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Organise an ambient food collection</a:t>
            </a:r>
          </a:p>
          <a:p>
            <a:pPr algn="l">
              <a:lnSpc>
                <a:spcPts val="2660"/>
              </a:lnSpc>
            </a:pPr>
            <a:r>
              <a:rPr lang="en-US" sz="1900">
                <a:solidFill>
                  <a:srgbClr val="000000"/>
                </a:solidFill>
                <a:latin typeface="Frutiger"/>
                <a:ea typeface="Frutiger"/>
                <a:cs typeface="Frutiger"/>
                <a:sym typeface="Frutiger"/>
              </a:rPr>
              <a:t>Host a collection point for staff and customer donations. We can provide crates, posters to print, and an essentials food list. </a:t>
            </a:r>
          </a:p>
        </p:txBody>
      </p:sp>
      <p:sp>
        <p:nvSpPr>
          <p:cNvPr name="TextBox 22" id="22"/>
          <p:cNvSpPr txBox="true"/>
          <p:nvPr/>
        </p:nvSpPr>
        <p:spPr>
          <a:xfrm rot="0">
            <a:off x="2857594" y="6848627"/>
            <a:ext cx="5849440" cy="1350645"/>
          </a:xfrm>
          <a:prstGeom prst="rect">
            <a:avLst/>
          </a:prstGeom>
        </p:spPr>
        <p:txBody>
          <a:bodyPr anchor="t" rtlCol="false" tIns="0" lIns="0" bIns="0" rIns="0">
            <a:spAutoFit/>
          </a:bodyPr>
          <a:lstStyle/>
          <a:p>
            <a:pPr algn="l">
              <a:lnSpc>
                <a:spcPts val="2800"/>
              </a:lnSpc>
            </a:pPr>
            <a:r>
              <a:rPr lang="en-US" sz="2000" b="true">
                <a:solidFill>
                  <a:srgbClr val="000000"/>
                </a:solidFill>
                <a:latin typeface="Frutiger Bold"/>
                <a:ea typeface="Frutiger Bold"/>
                <a:cs typeface="Frutiger Bold"/>
                <a:sym typeface="Frutiger Bold"/>
              </a:rPr>
              <a:t>Volunteer your skills</a:t>
            </a:r>
          </a:p>
          <a:p>
            <a:pPr algn="l">
              <a:lnSpc>
                <a:spcPts val="2660"/>
              </a:lnSpc>
            </a:pPr>
            <a:r>
              <a:rPr lang="en-US" sz="1900">
                <a:solidFill>
                  <a:srgbClr val="000000"/>
                </a:solidFill>
                <a:latin typeface="Frutiger"/>
                <a:ea typeface="Frutiger"/>
                <a:cs typeface="Frutiger"/>
                <a:sym typeface="Frutiger"/>
              </a:rPr>
              <a:t>From</a:t>
            </a:r>
            <a:r>
              <a:rPr lang="en-US" sz="1900">
                <a:solidFill>
                  <a:srgbClr val="000000"/>
                </a:solidFill>
                <a:latin typeface="Frutiger"/>
                <a:ea typeface="Frutiger"/>
                <a:cs typeface="Frutiger"/>
                <a:sym typeface="Frutiger"/>
              </a:rPr>
              <a:t> marketing to accountancy to logistics, plug your skills and experience into our operation and help us do more. </a:t>
            </a:r>
          </a:p>
        </p:txBody>
      </p:sp>
      <p:grpSp>
        <p:nvGrpSpPr>
          <p:cNvPr name="Group 23" id="23"/>
          <p:cNvGrpSpPr/>
          <p:nvPr/>
        </p:nvGrpSpPr>
        <p:grpSpPr>
          <a:xfrm rot="0">
            <a:off x="9049934" y="4230856"/>
            <a:ext cx="8706869" cy="4319014"/>
            <a:chOff x="0" y="0"/>
            <a:chExt cx="2293167" cy="1137518"/>
          </a:xfrm>
        </p:grpSpPr>
        <p:sp>
          <p:nvSpPr>
            <p:cNvPr name="Freeform 24" id="24"/>
            <p:cNvSpPr/>
            <p:nvPr/>
          </p:nvSpPr>
          <p:spPr>
            <a:xfrm flipH="false" flipV="false" rot="0">
              <a:off x="0" y="0"/>
              <a:ext cx="2293167" cy="1137518"/>
            </a:xfrm>
            <a:custGeom>
              <a:avLst/>
              <a:gdLst/>
              <a:ahLst/>
              <a:cxnLst/>
              <a:rect r="r" b="b" t="t" l="l"/>
              <a:pathLst>
                <a:path h="1137518" w="2293167">
                  <a:moveTo>
                    <a:pt x="44459" y="0"/>
                  </a:moveTo>
                  <a:lnTo>
                    <a:pt x="2248708" y="0"/>
                  </a:lnTo>
                  <a:cubicBezTo>
                    <a:pt x="2273262" y="0"/>
                    <a:pt x="2293167" y="19905"/>
                    <a:pt x="2293167" y="44459"/>
                  </a:cubicBezTo>
                  <a:lnTo>
                    <a:pt x="2293167" y="1093059"/>
                  </a:lnTo>
                  <a:cubicBezTo>
                    <a:pt x="2293167" y="1104851"/>
                    <a:pt x="2288483" y="1116159"/>
                    <a:pt x="2280146" y="1124496"/>
                  </a:cubicBezTo>
                  <a:cubicBezTo>
                    <a:pt x="2271808" y="1132834"/>
                    <a:pt x="2260500" y="1137518"/>
                    <a:pt x="2248708" y="1137518"/>
                  </a:cubicBezTo>
                  <a:lnTo>
                    <a:pt x="44459" y="1137518"/>
                  </a:lnTo>
                  <a:cubicBezTo>
                    <a:pt x="32668" y="1137518"/>
                    <a:pt x="21359" y="1132834"/>
                    <a:pt x="13022" y="1124496"/>
                  </a:cubicBezTo>
                  <a:cubicBezTo>
                    <a:pt x="4684" y="1116159"/>
                    <a:pt x="0" y="1104851"/>
                    <a:pt x="0" y="1093059"/>
                  </a:cubicBezTo>
                  <a:lnTo>
                    <a:pt x="0" y="44459"/>
                  </a:lnTo>
                  <a:cubicBezTo>
                    <a:pt x="0" y="32668"/>
                    <a:pt x="4684" y="21359"/>
                    <a:pt x="13022" y="13022"/>
                  </a:cubicBezTo>
                  <a:cubicBezTo>
                    <a:pt x="21359" y="4684"/>
                    <a:pt x="32668" y="0"/>
                    <a:pt x="44459" y="0"/>
                  </a:cubicBezTo>
                  <a:close/>
                </a:path>
              </a:pathLst>
            </a:custGeom>
            <a:solidFill>
              <a:srgbClr val="2A4F21"/>
            </a:solidFill>
          </p:spPr>
        </p:sp>
        <p:sp>
          <p:nvSpPr>
            <p:cNvPr name="TextBox 25" id="25"/>
            <p:cNvSpPr txBox="true"/>
            <p:nvPr/>
          </p:nvSpPr>
          <p:spPr>
            <a:xfrm>
              <a:off x="0" y="-47625"/>
              <a:ext cx="2293167" cy="1185143"/>
            </a:xfrm>
            <a:prstGeom prst="rect">
              <a:avLst/>
            </a:prstGeom>
          </p:spPr>
          <p:txBody>
            <a:bodyPr anchor="ctr" rtlCol="false" tIns="50800" lIns="50800" bIns="50800" rIns="50800"/>
            <a:lstStyle/>
            <a:p>
              <a:pPr algn="ctr">
                <a:lnSpc>
                  <a:spcPts val="2659"/>
                </a:lnSpc>
              </a:pPr>
            </a:p>
          </p:txBody>
        </p:sp>
      </p:grpSp>
      <p:sp>
        <p:nvSpPr>
          <p:cNvPr name="TextBox 26" id="26"/>
          <p:cNvSpPr txBox="true"/>
          <p:nvPr/>
        </p:nvSpPr>
        <p:spPr>
          <a:xfrm rot="0">
            <a:off x="9605777" y="4695191"/>
            <a:ext cx="8033330" cy="448309"/>
          </a:xfrm>
          <a:prstGeom prst="rect">
            <a:avLst/>
          </a:prstGeom>
        </p:spPr>
        <p:txBody>
          <a:bodyPr anchor="t" rtlCol="false" tIns="0" lIns="0" bIns="0" rIns="0">
            <a:spAutoFit/>
          </a:bodyPr>
          <a:lstStyle/>
          <a:p>
            <a:pPr algn="l">
              <a:lnSpc>
                <a:spcPts val="3640"/>
              </a:lnSpc>
            </a:pPr>
            <a:r>
              <a:rPr lang="en-US" sz="2600" b="true">
                <a:solidFill>
                  <a:srgbClr val="FFFFFF"/>
                </a:solidFill>
                <a:latin typeface="Frutiger Bold"/>
                <a:ea typeface="Frutiger Bold"/>
                <a:cs typeface="Frutiger Bold"/>
                <a:sym typeface="Frutiger Bold"/>
              </a:rPr>
              <a:t>Tell us what you care about</a:t>
            </a:r>
          </a:p>
        </p:txBody>
      </p:sp>
      <p:sp>
        <p:nvSpPr>
          <p:cNvPr name="TextBox 27" id="27"/>
          <p:cNvSpPr txBox="true"/>
          <p:nvPr/>
        </p:nvSpPr>
        <p:spPr>
          <a:xfrm rot="0">
            <a:off x="9605777" y="5213914"/>
            <a:ext cx="7653523" cy="2910840"/>
          </a:xfrm>
          <a:prstGeom prst="rect">
            <a:avLst/>
          </a:prstGeom>
        </p:spPr>
        <p:txBody>
          <a:bodyPr anchor="t" rtlCol="false" tIns="0" lIns="0" bIns="0" rIns="0">
            <a:spAutoFit/>
          </a:bodyPr>
          <a:lstStyle/>
          <a:p>
            <a:pPr algn="l">
              <a:lnSpc>
                <a:spcPts val="2580"/>
              </a:lnSpc>
            </a:pPr>
            <a:r>
              <a:rPr lang="en-US" sz="2000">
                <a:solidFill>
                  <a:srgbClr val="FFFFFF"/>
                </a:solidFill>
                <a:latin typeface="Frutiger"/>
                <a:ea typeface="Frutiger"/>
                <a:cs typeface="Frutiger"/>
                <a:sym typeface="Frutiger"/>
              </a:rPr>
              <a:t>We know what we’re t</a:t>
            </a:r>
            <a:r>
              <a:rPr lang="en-US" sz="2000">
                <a:solidFill>
                  <a:srgbClr val="FFFFFF"/>
                </a:solidFill>
                <a:latin typeface="Frutiger"/>
                <a:ea typeface="Frutiger"/>
                <a:cs typeface="Frutiger"/>
                <a:sym typeface="Frutiger"/>
              </a:rPr>
              <a:t>rying to achieve: a future where no food is wasted and all people can thrive. </a:t>
            </a:r>
          </a:p>
          <a:p>
            <a:pPr algn="l">
              <a:lnSpc>
                <a:spcPts val="2580"/>
              </a:lnSpc>
            </a:pPr>
          </a:p>
          <a:p>
            <a:pPr algn="l">
              <a:lnSpc>
                <a:spcPts val="2580"/>
              </a:lnSpc>
            </a:pPr>
            <a:r>
              <a:rPr lang="en-US" sz="2000" b="true">
                <a:solidFill>
                  <a:srgbClr val="FFFFFF"/>
                </a:solidFill>
                <a:latin typeface="Frutiger Bold"/>
                <a:ea typeface="Frutiger Bold"/>
                <a:cs typeface="Frutiger Bold"/>
                <a:sym typeface="Frutiger Bold"/>
              </a:rPr>
              <a:t>What matters most to you?</a:t>
            </a:r>
          </a:p>
          <a:p>
            <a:pPr algn="l">
              <a:lnSpc>
                <a:spcPts val="2580"/>
              </a:lnSpc>
            </a:pPr>
          </a:p>
          <a:p>
            <a:pPr algn="l">
              <a:lnSpc>
                <a:spcPts val="2580"/>
              </a:lnSpc>
            </a:pPr>
            <a:r>
              <a:rPr lang="en-US" sz="2000">
                <a:solidFill>
                  <a:srgbClr val="FFFFFF"/>
                </a:solidFill>
                <a:latin typeface="Frutiger"/>
                <a:ea typeface="Frutiger"/>
                <a:cs typeface="Frutiger"/>
                <a:sym typeface="Frutiger"/>
              </a:rPr>
              <a:t>The best partnerships come out of aligned values, open communication, and clarity of purpose. We’ll bring our experience, ideas, and opportunities, but we’re also here to listen and learn.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384318" y="-230323"/>
            <a:ext cx="7213292" cy="4315931"/>
            <a:chOff x="0" y="0"/>
            <a:chExt cx="1235245" cy="739085"/>
          </a:xfrm>
        </p:grpSpPr>
        <p:sp>
          <p:nvSpPr>
            <p:cNvPr name="Freeform 3" id="3"/>
            <p:cNvSpPr/>
            <p:nvPr/>
          </p:nvSpPr>
          <p:spPr>
            <a:xfrm flipH="false" flipV="false" rot="0">
              <a:off x="0" y="0"/>
              <a:ext cx="1235245" cy="739085"/>
            </a:xfrm>
            <a:custGeom>
              <a:avLst/>
              <a:gdLst/>
              <a:ahLst/>
              <a:cxnLst/>
              <a:rect r="r" b="b" t="t" l="l"/>
              <a:pathLst>
                <a:path h="739085" w="1235245">
                  <a:moveTo>
                    <a:pt x="53664" y="0"/>
                  </a:moveTo>
                  <a:lnTo>
                    <a:pt x="1181581" y="0"/>
                  </a:lnTo>
                  <a:cubicBezTo>
                    <a:pt x="1211219" y="0"/>
                    <a:pt x="1235245" y="24026"/>
                    <a:pt x="1235245" y="53664"/>
                  </a:cubicBezTo>
                  <a:lnTo>
                    <a:pt x="1235245" y="685420"/>
                  </a:lnTo>
                  <a:cubicBezTo>
                    <a:pt x="1235245" y="715058"/>
                    <a:pt x="1211219" y="739085"/>
                    <a:pt x="1181581" y="739085"/>
                  </a:cubicBezTo>
                  <a:lnTo>
                    <a:pt x="53664" y="739085"/>
                  </a:lnTo>
                  <a:cubicBezTo>
                    <a:pt x="24026" y="739085"/>
                    <a:pt x="0" y="715058"/>
                    <a:pt x="0" y="685420"/>
                  </a:cubicBezTo>
                  <a:lnTo>
                    <a:pt x="0" y="53664"/>
                  </a:lnTo>
                  <a:cubicBezTo>
                    <a:pt x="0" y="24026"/>
                    <a:pt x="24026" y="0"/>
                    <a:pt x="53664" y="0"/>
                  </a:cubicBezTo>
                  <a:close/>
                </a:path>
              </a:pathLst>
            </a:custGeom>
            <a:blipFill>
              <a:blip r:embed="rId2"/>
              <a:stretch>
                <a:fillRect l="-3249" t="0" r="-3249" b="0"/>
              </a:stretch>
            </a:blipFill>
          </p:spPr>
        </p:sp>
      </p:grpSp>
      <p:grpSp>
        <p:nvGrpSpPr>
          <p:cNvPr name="Group 4" id="4"/>
          <p:cNvGrpSpPr/>
          <p:nvPr/>
        </p:nvGrpSpPr>
        <p:grpSpPr>
          <a:xfrm rot="0">
            <a:off x="10554228" y="3896000"/>
            <a:ext cx="8043382" cy="5578645"/>
            <a:chOff x="0" y="0"/>
            <a:chExt cx="1270119" cy="880916"/>
          </a:xfrm>
        </p:grpSpPr>
        <p:sp>
          <p:nvSpPr>
            <p:cNvPr name="Freeform 5" id="5"/>
            <p:cNvSpPr/>
            <p:nvPr/>
          </p:nvSpPr>
          <p:spPr>
            <a:xfrm flipH="false" flipV="false" rot="0">
              <a:off x="0" y="0"/>
              <a:ext cx="1270119" cy="880916"/>
            </a:xfrm>
            <a:custGeom>
              <a:avLst/>
              <a:gdLst/>
              <a:ahLst/>
              <a:cxnLst/>
              <a:rect r="r" b="b" t="t" l="l"/>
              <a:pathLst>
                <a:path h="880916" w="1270119">
                  <a:moveTo>
                    <a:pt x="48126" y="0"/>
                  </a:moveTo>
                  <a:lnTo>
                    <a:pt x="1221993" y="0"/>
                  </a:lnTo>
                  <a:cubicBezTo>
                    <a:pt x="1248572" y="0"/>
                    <a:pt x="1270119" y="21547"/>
                    <a:pt x="1270119" y="48126"/>
                  </a:cubicBezTo>
                  <a:lnTo>
                    <a:pt x="1270119" y="832790"/>
                  </a:lnTo>
                  <a:cubicBezTo>
                    <a:pt x="1270119" y="859369"/>
                    <a:pt x="1248572" y="880916"/>
                    <a:pt x="1221993" y="880916"/>
                  </a:cubicBezTo>
                  <a:lnTo>
                    <a:pt x="48126" y="880916"/>
                  </a:lnTo>
                  <a:cubicBezTo>
                    <a:pt x="21547" y="880916"/>
                    <a:pt x="0" y="859369"/>
                    <a:pt x="0" y="832790"/>
                  </a:cubicBezTo>
                  <a:lnTo>
                    <a:pt x="0" y="48126"/>
                  </a:lnTo>
                  <a:cubicBezTo>
                    <a:pt x="0" y="21547"/>
                    <a:pt x="21547" y="0"/>
                    <a:pt x="48126" y="0"/>
                  </a:cubicBezTo>
                  <a:close/>
                </a:path>
              </a:pathLst>
            </a:custGeom>
            <a:blipFill>
              <a:blip r:embed="rId3"/>
              <a:stretch>
                <a:fillRect l="-18440" t="-3558" r="-8285" b="0"/>
              </a:stretch>
            </a:blipFill>
          </p:spPr>
        </p:sp>
      </p:grpSp>
      <p:grpSp>
        <p:nvGrpSpPr>
          <p:cNvPr name="Group 6" id="6"/>
          <p:cNvGrpSpPr/>
          <p:nvPr/>
        </p:nvGrpSpPr>
        <p:grpSpPr>
          <a:xfrm rot="0">
            <a:off x="-2822601" y="9107476"/>
            <a:ext cx="23676305" cy="1962706"/>
            <a:chOff x="0" y="0"/>
            <a:chExt cx="6235735" cy="516927"/>
          </a:xfrm>
        </p:grpSpPr>
        <p:sp>
          <p:nvSpPr>
            <p:cNvPr name="Freeform 7" id="7"/>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8" id="8"/>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2300965" y="-1406677"/>
            <a:ext cx="15345182" cy="2765130"/>
            <a:chOff x="0" y="0"/>
            <a:chExt cx="4041529" cy="728265"/>
          </a:xfrm>
        </p:grpSpPr>
        <p:sp>
          <p:nvSpPr>
            <p:cNvPr name="Freeform 10" id="10"/>
            <p:cNvSpPr/>
            <p:nvPr/>
          </p:nvSpPr>
          <p:spPr>
            <a:xfrm flipH="false" flipV="false" rot="0">
              <a:off x="0" y="0"/>
              <a:ext cx="4041529" cy="728265"/>
            </a:xfrm>
            <a:custGeom>
              <a:avLst/>
              <a:gdLst/>
              <a:ahLst/>
              <a:cxnLst/>
              <a:rect r="r" b="b" t="t" l="l"/>
              <a:pathLst>
                <a:path h="728265" w="4041529">
                  <a:moveTo>
                    <a:pt x="25226" y="0"/>
                  </a:moveTo>
                  <a:lnTo>
                    <a:pt x="4016303" y="0"/>
                  </a:lnTo>
                  <a:cubicBezTo>
                    <a:pt x="4022994" y="0"/>
                    <a:pt x="4029410" y="2658"/>
                    <a:pt x="4034141" y="7388"/>
                  </a:cubicBezTo>
                  <a:cubicBezTo>
                    <a:pt x="4038872" y="12119"/>
                    <a:pt x="4041529" y="18536"/>
                    <a:pt x="4041529" y="25226"/>
                  </a:cubicBezTo>
                  <a:lnTo>
                    <a:pt x="4041529" y="703039"/>
                  </a:lnTo>
                  <a:cubicBezTo>
                    <a:pt x="4041529" y="716971"/>
                    <a:pt x="4030235" y="728265"/>
                    <a:pt x="4016303" y="728265"/>
                  </a:cubicBezTo>
                  <a:lnTo>
                    <a:pt x="25226" y="728265"/>
                  </a:lnTo>
                  <a:cubicBezTo>
                    <a:pt x="11294" y="728265"/>
                    <a:pt x="0" y="716971"/>
                    <a:pt x="0" y="703039"/>
                  </a:cubicBezTo>
                  <a:lnTo>
                    <a:pt x="0" y="25226"/>
                  </a:lnTo>
                  <a:cubicBezTo>
                    <a:pt x="0" y="11294"/>
                    <a:pt x="11294" y="0"/>
                    <a:pt x="25226" y="0"/>
                  </a:cubicBezTo>
                  <a:close/>
                </a:path>
              </a:pathLst>
            </a:custGeom>
            <a:solidFill>
              <a:srgbClr val="2A4F21"/>
            </a:solidFill>
          </p:spPr>
        </p:sp>
        <p:sp>
          <p:nvSpPr>
            <p:cNvPr name="TextBox 11" id="11"/>
            <p:cNvSpPr txBox="true"/>
            <p:nvPr/>
          </p:nvSpPr>
          <p:spPr>
            <a:xfrm>
              <a:off x="0" y="-47625"/>
              <a:ext cx="4041529" cy="775890"/>
            </a:xfrm>
            <a:prstGeom prst="rect">
              <a:avLst/>
            </a:prstGeom>
          </p:spPr>
          <p:txBody>
            <a:bodyPr anchor="ctr" rtlCol="false" tIns="50800" lIns="50800" bIns="50800" rIns="50800"/>
            <a:lstStyle/>
            <a:p>
              <a:pPr algn="ctr">
                <a:lnSpc>
                  <a:spcPts val="2659"/>
                </a:lnSpc>
              </a:pPr>
            </a:p>
          </p:txBody>
        </p:sp>
      </p:grpSp>
      <p:sp>
        <p:nvSpPr>
          <p:cNvPr name="Freeform 12" id="12"/>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4"/>
            <a:stretch>
              <a:fillRect l="0" t="0" r="0" b="0"/>
            </a:stretch>
          </a:blipFill>
        </p:spPr>
      </p:sp>
      <p:sp>
        <p:nvSpPr>
          <p:cNvPr name="TextBox 13" id="13"/>
          <p:cNvSpPr txBox="true"/>
          <p:nvPr/>
        </p:nvSpPr>
        <p:spPr>
          <a:xfrm rot="0">
            <a:off x="517947" y="1769973"/>
            <a:ext cx="9136806" cy="2668766"/>
          </a:xfrm>
          <a:prstGeom prst="rect">
            <a:avLst/>
          </a:prstGeom>
        </p:spPr>
        <p:txBody>
          <a:bodyPr anchor="t" rtlCol="false" tIns="0" lIns="0" bIns="0" rIns="0">
            <a:spAutoFit/>
          </a:bodyPr>
          <a:lstStyle/>
          <a:p>
            <a:pPr algn="l">
              <a:lnSpc>
                <a:spcPts val="3577"/>
              </a:lnSpc>
              <a:spcBef>
                <a:spcPct val="0"/>
              </a:spcBef>
            </a:pPr>
            <a:r>
              <a:rPr lang="en-US" b="true" sz="2555">
                <a:solidFill>
                  <a:srgbClr val="000000"/>
                </a:solidFill>
                <a:latin typeface="Frutiger Bold"/>
                <a:ea typeface="Frutiger Bold"/>
                <a:cs typeface="Frutiger Bold"/>
                <a:sym typeface="Frutiger Bold"/>
              </a:rPr>
              <a:t>Langage Farm</a:t>
            </a:r>
            <a:r>
              <a:rPr lang="en-US" sz="2555">
                <a:solidFill>
                  <a:srgbClr val="000000"/>
                </a:solidFill>
                <a:latin typeface="Frutiger"/>
                <a:ea typeface="Frutiger"/>
                <a:cs typeface="Frutiger"/>
                <a:sym typeface="Frutiger"/>
              </a:rPr>
              <a:t> is renowned for clotted cream, ice-c</a:t>
            </a:r>
            <a:r>
              <a:rPr lang="en-US" sz="2555">
                <a:solidFill>
                  <a:srgbClr val="000000"/>
                </a:solidFill>
                <a:latin typeface="Frutiger"/>
                <a:ea typeface="Frutiger"/>
                <a:cs typeface="Frutiger"/>
                <a:sym typeface="Frutiger"/>
              </a:rPr>
              <a:t>ream, and luxury yoghurts. It’s also the UK’s first carbon-neutral dairy, home to a pioneering anaerobic digestor which converts food waste into green energy. When products don’t meet their exact standards – too much fruit in a jar or too little – it comes to us.</a:t>
            </a:r>
          </a:p>
        </p:txBody>
      </p:sp>
      <p:grpSp>
        <p:nvGrpSpPr>
          <p:cNvPr name="Group 14" id="14"/>
          <p:cNvGrpSpPr/>
          <p:nvPr/>
        </p:nvGrpSpPr>
        <p:grpSpPr>
          <a:xfrm rot="0">
            <a:off x="14037851" y="3128168"/>
            <a:ext cx="4586670" cy="3126406"/>
            <a:chOff x="0" y="0"/>
            <a:chExt cx="1324663" cy="902928"/>
          </a:xfrm>
        </p:grpSpPr>
        <p:sp>
          <p:nvSpPr>
            <p:cNvPr name="Freeform 15" id="15"/>
            <p:cNvSpPr/>
            <p:nvPr/>
          </p:nvSpPr>
          <p:spPr>
            <a:xfrm flipH="false" flipV="false" rot="0">
              <a:off x="0" y="0"/>
              <a:ext cx="1324663" cy="902928"/>
            </a:xfrm>
            <a:custGeom>
              <a:avLst/>
              <a:gdLst/>
              <a:ahLst/>
              <a:cxnLst/>
              <a:rect r="r" b="b" t="t" l="l"/>
              <a:pathLst>
                <a:path h="902928" w="1324663">
                  <a:moveTo>
                    <a:pt x="84396" y="0"/>
                  </a:moveTo>
                  <a:lnTo>
                    <a:pt x="1240267" y="0"/>
                  </a:lnTo>
                  <a:cubicBezTo>
                    <a:pt x="1262650" y="0"/>
                    <a:pt x="1284117" y="8892"/>
                    <a:pt x="1299944" y="24719"/>
                  </a:cubicBezTo>
                  <a:cubicBezTo>
                    <a:pt x="1315771" y="40546"/>
                    <a:pt x="1324663" y="62013"/>
                    <a:pt x="1324663" y="84396"/>
                  </a:cubicBezTo>
                  <a:lnTo>
                    <a:pt x="1324663" y="818532"/>
                  </a:lnTo>
                  <a:cubicBezTo>
                    <a:pt x="1324663" y="840915"/>
                    <a:pt x="1315771" y="862382"/>
                    <a:pt x="1299944" y="878209"/>
                  </a:cubicBezTo>
                  <a:cubicBezTo>
                    <a:pt x="1284117" y="894036"/>
                    <a:pt x="1262650" y="902928"/>
                    <a:pt x="1240267" y="902928"/>
                  </a:cubicBezTo>
                  <a:lnTo>
                    <a:pt x="84396" y="902928"/>
                  </a:lnTo>
                  <a:cubicBezTo>
                    <a:pt x="62013" y="902928"/>
                    <a:pt x="40546" y="894036"/>
                    <a:pt x="24719" y="878209"/>
                  </a:cubicBezTo>
                  <a:cubicBezTo>
                    <a:pt x="8892" y="862382"/>
                    <a:pt x="0" y="840915"/>
                    <a:pt x="0" y="818532"/>
                  </a:cubicBezTo>
                  <a:lnTo>
                    <a:pt x="0" y="84396"/>
                  </a:lnTo>
                  <a:cubicBezTo>
                    <a:pt x="0" y="62013"/>
                    <a:pt x="8892" y="40546"/>
                    <a:pt x="24719" y="24719"/>
                  </a:cubicBezTo>
                  <a:cubicBezTo>
                    <a:pt x="40546" y="8892"/>
                    <a:pt x="62013" y="0"/>
                    <a:pt x="84396" y="0"/>
                  </a:cubicBezTo>
                  <a:close/>
                </a:path>
              </a:pathLst>
            </a:custGeom>
            <a:blipFill>
              <a:blip r:embed="rId5"/>
              <a:stretch>
                <a:fillRect l="-10662" t="0" r="-10662" b="0"/>
              </a:stretch>
            </a:blipFill>
          </p:spPr>
        </p:sp>
      </p:grpSp>
      <p:sp>
        <p:nvSpPr>
          <p:cNvPr name="TextBox 16" id="16"/>
          <p:cNvSpPr txBox="true"/>
          <p:nvPr/>
        </p:nvSpPr>
        <p:spPr>
          <a:xfrm rot="0">
            <a:off x="515149" y="336243"/>
            <a:ext cx="10039079" cy="606425"/>
          </a:xfrm>
          <a:prstGeom prst="rect">
            <a:avLst/>
          </a:prstGeom>
        </p:spPr>
        <p:txBody>
          <a:bodyPr anchor="t" rtlCol="false" tIns="0" lIns="0" bIns="0" rIns="0">
            <a:spAutoFit/>
          </a:bodyPr>
          <a:lstStyle/>
          <a:p>
            <a:pPr algn="l">
              <a:lnSpc>
                <a:spcPts val="4900"/>
              </a:lnSpc>
            </a:pPr>
            <a:r>
              <a:rPr lang="en-US" sz="3500" b="true">
                <a:solidFill>
                  <a:srgbClr val="FFFFFF"/>
                </a:solidFill>
                <a:latin typeface="Frutiger Bold"/>
                <a:ea typeface="Frutiger Bold"/>
                <a:cs typeface="Frutiger Bold"/>
                <a:sym typeface="Frutiger Bold"/>
              </a:rPr>
              <a:t>Or create a partnership that’s totally unique</a:t>
            </a:r>
          </a:p>
        </p:txBody>
      </p:sp>
      <p:sp>
        <p:nvSpPr>
          <p:cNvPr name="TextBox 17" id="17"/>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grpSp>
        <p:nvGrpSpPr>
          <p:cNvPr name="Group 18" id="18"/>
          <p:cNvGrpSpPr/>
          <p:nvPr/>
        </p:nvGrpSpPr>
        <p:grpSpPr>
          <a:xfrm rot="0">
            <a:off x="515149" y="4909111"/>
            <a:ext cx="9136806" cy="3743918"/>
            <a:chOff x="0" y="0"/>
            <a:chExt cx="2406402" cy="986052"/>
          </a:xfrm>
        </p:grpSpPr>
        <p:sp>
          <p:nvSpPr>
            <p:cNvPr name="Freeform 19" id="19"/>
            <p:cNvSpPr/>
            <p:nvPr/>
          </p:nvSpPr>
          <p:spPr>
            <a:xfrm flipH="false" flipV="false" rot="0">
              <a:off x="0" y="0"/>
              <a:ext cx="2406402" cy="986052"/>
            </a:xfrm>
            <a:custGeom>
              <a:avLst/>
              <a:gdLst/>
              <a:ahLst/>
              <a:cxnLst/>
              <a:rect r="r" b="b" t="t" l="l"/>
              <a:pathLst>
                <a:path h="986052" w="2406402">
                  <a:moveTo>
                    <a:pt x="42367" y="0"/>
                  </a:moveTo>
                  <a:lnTo>
                    <a:pt x="2364035" y="0"/>
                  </a:lnTo>
                  <a:cubicBezTo>
                    <a:pt x="2387433" y="0"/>
                    <a:pt x="2406402" y="18968"/>
                    <a:pt x="2406402" y="42367"/>
                  </a:cubicBezTo>
                  <a:lnTo>
                    <a:pt x="2406402" y="943686"/>
                  </a:lnTo>
                  <a:cubicBezTo>
                    <a:pt x="2406402" y="954922"/>
                    <a:pt x="2401938" y="965698"/>
                    <a:pt x="2393993" y="973643"/>
                  </a:cubicBezTo>
                  <a:cubicBezTo>
                    <a:pt x="2386047" y="981589"/>
                    <a:pt x="2375271" y="986052"/>
                    <a:pt x="2364035" y="986052"/>
                  </a:cubicBezTo>
                  <a:lnTo>
                    <a:pt x="42367" y="986052"/>
                  </a:lnTo>
                  <a:cubicBezTo>
                    <a:pt x="18968" y="986052"/>
                    <a:pt x="0" y="967084"/>
                    <a:pt x="0" y="943686"/>
                  </a:cubicBezTo>
                  <a:lnTo>
                    <a:pt x="0" y="42367"/>
                  </a:lnTo>
                  <a:cubicBezTo>
                    <a:pt x="0" y="31130"/>
                    <a:pt x="4464" y="20354"/>
                    <a:pt x="12409" y="12409"/>
                  </a:cubicBezTo>
                  <a:cubicBezTo>
                    <a:pt x="20354" y="4464"/>
                    <a:pt x="31130" y="0"/>
                    <a:pt x="42367" y="0"/>
                  </a:cubicBezTo>
                  <a:close/>
                </a:path>
              </a:pathLst>
            </a:custGeom>
            <a:solidFill>
              <a:srgbClr val="2A4F21"/>
            </a:solidFill>
          </p:spPr>
        </p:sp>
        <p:sp>
          <p:nvSpPr>
            <p:cNvPr name="TextBox 20" id="20"/>
            <p:cNvSpPr txBox="true"/>
            <p:nvPr/>
          </p:nvSpPr>
          <p:spPr>
            <a:xfrm>
              <a:off x="0" y="-47625"/>
              <a:ext cx="2406402" cy="1033677"/>
            </a:xfrm>
            <a:prstGeom prst="rect">
              <a:avLst/>
            </a:prstGeom>
          </p:spPr>
          <p:txBody>
            <a:bodyPr anchor="ctr" rtlCol="false" tIns="50800" lIns="50800" bIns="50800" rIns="50800"/>
            <a:lstStyle/>
            <a:p>
              <a:pPr algn="ctr">
                <a:lnSpc>
                  <a:spcPts val="2659"/>
                </a:lnSpc>
              </a:pPr>
            </a:p>
          </p:txBody>
        </p:sp>
      </p:grpSp>
      <p:sp>
        <p:nvSpPr>
          <p:cNvPr name="TextBox 21" id="21"/>
          <p:cNvSpPr txBox="true"/>
          <p:nvPr/>
        </p:nvSpPr>
        <p:spPr>
          <a:xfrm rot="0">
            <a:off x="1028700" y="5324735"/>
            <a:ext cx="8115300" cy="3006789"/>
          </a:xfrm>
          <a:prstGeom prst="rect">
            <a:avLst/>
          </a:prstGeom>
        </p:spPr>
        <p:txBody>
          <a:bodyPr anchor="t" rtlCol="false" tIns="0" lIns="0" bIns="0" rIns="0">
            <a:spAutoFit/>
          </a:bodyPr>
          <a:lstStyle/>
          <a:p>
            <a:pPr algn="l">
              <a:lnSpc>
                <a:spcPts val="3024"/>
              </a:lnSpc>
            </a:pPr>
            <a:r>
              <a:rPr lang="en-US" sz="2499">
                <a:solidFill>
                  <a:srgbClr val="FFFFFF"/>
                </a:solidFill>
                <a:latin typeface="Kalam"/>
                <a:ea typeface="Kalam"/>
                <a:cs typeface="Kalam"/>
                <a:sym typeface="Kalam"/>
              </a:rPr>
              <a:t>“Working alongside FareShare South West is mutually beneficial. We can supply surplus food that they distribute, but also take their food that isn’t of a quality they can share. We put that surplus into our anaerobic digestion facility where it gets produced into green energy. So it makes a nice little green loop.” </a:t>
            </a:r>
          </a:p>
          <a:p>
            <a:pPr algn="l">
              <a:lnSpc>
                <a:spcPts val="2903"/>
              </a:lnSpc>
            </a:pPr>
          </a:p>
          <a:p>
            <a:pPr algn="r">
              <a:lnSpc>
                <a:spcPts val="2903"/>
              </a:lnSpc>
            </a:pPr>
            <a:r>
              <a:rPr lang="en-US" sz="2399">
                <a:solidFill>
                  <a:srgbClr val="FFFFFF"/>
                </a:solidFill>
                <a:latin typeface="Kalam"/>
                <a:ea typeface="Kalam"/>
                <a:cs typeface="Kalam"/>
                <a:sym typeface="Kalam"/>
              </a:rPr>
              <a:t> Ben Harvey, Langage Farm</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162914" y="-115003"/>
            <a:ext cx="6547328" cy="3750350"/>
            <a:chOff x="0" y="0"/>
            <a:chExt cx="1290288" cy="739085"/>
          </a:xfrm>
        </p:grpSpPr>
        <p:sp>
          <p:nvSpPr>
            <p:cNvPr name="Freeform 3" id="3"/>
            <p:cNvSpPr/>
            <p:nvPr/>
          </p:nvSpPr>
          <p:spPr>
            <a:xfrm flipH="false" flipV="false" rot="0">
              <a:off x="0" y="0"/>
              <a:ext cx="1290288" cy="739085"/>
            </a:xfrm>
            <a:custGeom>
              <a:avLst/>
              <a:gdLst/>
              <a:ahLst/>
              <a:cxnLst/>
              <a:rect r="r" b="b" t="t" l="l"/>
              <a:pathLst>
                <a:path h="739085" w="1290288">
                  <a:moveTo>
                    <a:pt x="59123" y="0"/>
                  </a:moveTo>
                  <a:lnTo>
                    <a:pt x="1231165" y="0"/>
                  </a:lnTo>
                  <a:cubicBezTo>
                    <a:pt x="1246845" y="0"/>
                    <a:pt x="1261883" y="6229"/>
                    <a:pt x="1272971" y="17317"/>
                  </a:cubicBezTo>
                  <a:cubicBezTo>
                    <a:pt x="1284059" y="28404"/>
                    <a:pt x="1290288" y="43442"/>
                    <a:pt x="1290288" y="59123"/>
                  </a:cubicBezTo>
                  <a:lnTo>
                    <a:pt x="1290288" y="679962"/>
                  </a:lnTo>
                  <a:cubicBezTo>
                    <a:pt x="1290288" y="712615"/>
                    <a:pt x="1263817" y="739085"/>
                    <a:pt x="1231165" y="739085"/>
                  </a:cubicBezTo>
                  <a:lnTo>
                    <a:pt x="59123" y="739085"/>
                  </a:lnTo>
                  <a:cubicBezTo>
                    <a:pt x="26470" y="739085"/>
                    <a:pt x="0" y="712615"/>
                    <a:pt x="0" y="679962"/>
                  </a:cubicBezTo>
                  <a:lnTo>
                    <a:pt x="0" y="59123"/>
                  </a:lnTo>
                  <a:cubicBezTo>
                    <a:pt x="0" y="26470"/>
                    <a:pt x="26470" y="0"/>
                    <a:pt x="59123" y="0"/>
                  </a:cubicBezTo>
                  <a:close/>
                </a:path>
              </a:pathLst>
            </a:custGeom>
            <a:blipFill>
              <a:blip r:embed="rId2"/>
              <a:stretch>
                <a:fillRect l="0" t="-8087" r="0" b="-8087"/>
              </a:stretch>
            </a:blipFill>
          </p:spPr>
        </p:sp>
      </p:grpSp>
      <p:grpSp>
        <p:nvGrpSpPr>
          <p:cNvPr name="Group 4" id="4"/>
          <p:cNvGrpSpPr/>
          <p:nvPr/>
        </p:nvGrpSpPr>
        <p:grpSpPr>
          <a:xfrm rot="0">
            <a:off x="13549961" y="3386178"/>
            <a:ext cx="5541766" cy="6134387"/>
            <a:chOff x="0" y="0"/>
            <a:chExt cx="1471152" cy="1628473"/>
          </a:xfrm>
        </p:grpSpPr>
        <p:sp>
          <p:nvSpPr>
            <p:cNvPr name="Freeform 5" id="5"/>
            <p:cNvSpPr/>
            <p:nvPr/>
          </p:nvSpPr>
          <p:spPr>
            <a:xfrm flipH="false" flipV="false" rot="0">
              <a:off x="0" y="0"/>
              <a:ext cx="1471152" cy="1628473"/>
            </a:xfrm>
            <a:custGeom>
              <a:avLst/>
              <a:gdLst/>
              <a:ahLst/>
              <a:cxnLst/>
              <a:rect r="r" b="b" t="t" l="l"/>
              <a:pathLst>
                <a:path h="1628473" w="1471152">
                  <a:moveTo>
                    <a:pt x="69851" y="0"/>
                  </a:moveTo>
                  <a:lnTo>
                    <a:pt x="1401302" y="0"/>
                  </a:lnTo>
                  <a:cubicBezTo>
                    <a:pt x="1419827" y="0"/>
                    <a:pt x="1437594" y="7359"/>
                    <a:pt x="1450694" y="20459"/>
                  </a:cubicBezTo>
                  <a:cubicBezTo>
                    <a:pt x="1463793" y="33558"/>
                    <a:pt x="1471152" y="51325"/>
                    <a:pt x="1471152" y="69851"/>
                  </a:cubicBezTo>
                  <a:lnTo>
                    <a:pt x="1471152" y="1558623"/>
                  </a:lnTo>
                  <a:cubicBezTo>
                    <a:pt x="1471152" y="1577148"/>
                    <a:pt x="1463793" y="1594915"/>
                    <a:pt x="1450694" y="1608015"/>
                  </a:cubicBezTo>
                  <a:cubicBezTo>
                    <a:pt x="1437594" y="1621114"/>
                    <a:pt x="1419827" y="1628473"/>
                    <a:pt x="1401302" y="1628473"/>
                  </a:cubicBezTo>
                  <a:lnTo>
                    <a:pt x="69851" y="1628473"/>
                  </a:lnTo>
                  <a:cubicBezTo>
                    <a:pt x="51325" y="1628473"/>
                    <a:pt x="33558" y="1621114"/>
                    <a:pt x="20459" y="1608015"/>
                  </a:cubicBezTo>
                  <a:cubicBezTo>
                    <a:pt x="7359" y="1594915"/>
                    <a:pt x="0" y="1577148"/>
                    <a:pt x="0" y="1558623"/>
                  </a:cubicBezTo>
                  <a:lnTo>
                    <a:pt x="0" y="69851"/>
                  </a:lnTo>
                  <a:cubicBezTo>
                    <a:pt x="0" y="51325"/>
                    <a:pt x="7359" y="33558"/>
                    <a:pt x="20459" y="20459"/>
                  </a:cubicBezTo>
                  <a:cubicBezTo>
                    <a:pt x="33558" y="7359"/>
                    <a:pt x="51325" y="0"/>
                    <a:pt x="69851" y="0"/>
                  </a:cubicBezTo>
                  <a:close/>
                </a:path>
              </a:pathLst>
            </a:custGeom>
            <a:blipFill>
              <a:blip r:embed="rId3"/>
              <a:stretch>
                <a:fillRect l="-919" t="0" r="-919" b="0"/>
              </a:stretch>
            </a:blipFill>
          </p:spPr>
        </p:sp>
      </p:grpSp>
      <p:grpSp>
        <p:nvGrpSpPr>
          <p:cNvPr name="Group 6" id="6"/>
          <p:cNvGrpSpPr/>
          <p:nvPr/>
        </p:nvGrpSpPr>
        <p:grpSpPr>
          <a:xfrm rot="0">
            <a:off x="-2348517" y="-1384173"/>
            <a:ext cx="14814472" cy="2765130"/>
            <a:chOff x="0" y="0"/>
            <a:chExt cx="3901754" cy="728265"/>
          </a:xfrm>
        </p:grpSpPr>
        <p:sp>
          <p:nvSpPr>
            <p:cNvPr name="Freeform 7" id="7"/>
            <p:cNvSpPr/>
            <p:nvPr/>
          </p:nvSpPr>
          <p:spPr>
            <a:xfrm flipH="false" flipV="false" rot="0">
              <a:off x="0" y="0"/>
              <a:ext cx="3901754" cy="728265"/>
            </a:xfrm>
            <a:custGeom>
              <a:avLst/>
              <a:gdLst/>
              <a:ahLst/>
              <a:cxnLst/>
              <a:rect r="r" b="b" t="t" l="l"/>
              <a:pathLst>
                <a:path h="728265" w="3901754">
                  <a:moveTo>
                    <a:pt x="26130" y="0"/>
                  </a:moveTo>
                  <a:lnTo>
                    <a:pt x="3875624" y="0"/>
                  </a:lnTo>
                  <a:cubicBezTo>
                    <a:pt x="3882554" y="0"/>
                    <a:pt x="3889200" y="2753"/>
                    <a:pt x="3894101" y="7653"/>
                  </a:cubicBezTo>
                  <a:cubicBezTo>
                    <a:pt x="3899001" y="12553"/>
                    <a:pt x="3901754" y="19200"/>
                    <a:pt x="3901754" y="26130"/>
                  </a:cubicBezTo>
                  <a:lnTo>
                    <a:pt x="3901754" y="702135"/>
                  </a:lnTo>
                  <a:cubicBezTo>
                    <a:pt x="3901754" y="709065"/>
                    <a:pt x="3899001" y="715711"/>
                    <a:pt x="3894101" y="720612"/>
                  </a:cubicBezTo>
                  <a:cubicBezTo>
                    <a:pt x="3889200" y="725512"/>
                    <a:pt x="3882554" y="728265"/>
                    <a:pt x="3875624" y="728265"/>
                  </a:cubicBezTo>
                  <a:lnTo>
                    <a:pt x="26130" y="728265"/>
                  </a:lnTo>
                  <a:cubicBezTo>
                    <a:pt x="11699" y="728265"/>
                    <a:pt x="0" y="716566"/>
                    <a:pt x="0" y="702135"/>
                  </a:cubicBezTo>
                  <a:lnTo>
                    <a:pt x="0" y="26130"/>
                  </a:lnTo>
                  <a:cubicBezTo>
                    <a:pt x="0" y="11699"/>
                    <a:pt x="11699" y="0"/>
                    <a:pt x="26130" y="0"/>
                  </a:cubicBezTo>
                  <a:close/>
                </a:path>
              </a:pathLst>
            </a:custGeom>
            <a:solidFill>
              <a:srgbClr val="2A4F21"/>
            </a:solidFill>
          </p:spPr>
        </p:sp>
        <p:sp>
          <p:nvSpPr>
            <p:cNvPr name="TextBox 8" id="8"/>
            <p:cNvSpPr txBox="true"/>
            <p:nvPr/>
          </p:nvSpPr>
          <p:spPr>
            <a:xfrm>
              <a:off x="0" y="-47625"/>
              <a:ext cx="3901754" cy="775890"/>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515149" y="469265"/>
            <a:ext cx="10904179" cy="511810"/>
          </a:xfrm>
          <a:prstGeom prst="rect">
            <a:avLst/>
          </a:prstGeom>
        </p:spPr>
        <p:txBody>
          <a:bodyPr anchor="t" rtlCol="false" tIns="0" lIns="0" bIns="0" rIns="0">
            <a:spAutoFit/>
          </a:bodyPr>
          <a:lstStyle/>
          <a:p>
            <a:pPr algn="l">
              <a:lnSpc>
                <a:spcPts val="3920"/>
              </a:lnSpc>
            </a:pPr>
            <a:r>
              <a:rPr lang="en-US" sz="3500" b="true">
                <a:solidFill>
                  <a:srgbClr val="FFFFFF"/>
                </a:solidFill>
                <a:latin typeface="Frutiger Bold"/>
                <a:ea typeface="Frutiger Bold"/>
                <a:cs typeface="Frutiger Bold"/>
                <a:sym typeface="Frutiger Bold"/>
              </a:rPr>
              <a:t>How Field &amp; Flower support us</a:t>
            </a:r>
          </a:p>
        </p:txBody>
      </p:sp>
      <p:sp>
        <p:nvSpPr>
          <p:cNvPr name="TextBox 10" id="10"/>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grpSp>
        <p:nvGrpSpPr>
          <p:cNvPr name="Group 11" id="11"/>
          <p:cNvGrpSpPr/>
          <p:nvPr/>
        </p:nvGrpSpPr>
        <p:grpSpPr>
          <a:xfrm rot="0">
            <a:off x="-2822601" y="9107476"/>
            <a:ext cx="23676305" cy="1962706"/>
            <a:chOff x="0" y="0"/>
            <a:chExt cx="6235735" cy="516927"/>
          </a:xfrm>
        </p:grpSpPr>
        <p:sp>
          <p:nvSpPr>
            <p:cNvPr name="Freeform 12" id="12"/>
            <p:cNvSpPr/>
            <p:nvPr/>
          </p:nvSpPr>
          <p:spPr>
            <a:xfrm flipH="false" flipV="false" rot="0">
              <a:off x="0" y="0"/>
              <a:ext cx="6235735" cy="516927"/>
            </a:xfrm>
            <a:custGeom>
              <a:avLst/>
              <a:gdLst/>
              <a:ahLst/>
              <a:cxnLst/>
              <a:rect r="r" b="b" t="t" l="l"/>
              <a:pathLst>
                <a:path h="516927" w="6235735">
                  <a:moveTo>
                    <a:pt x="0" y="0"/>
                  </a:moveTo>
                  <a:lnTo>
                    <a:pt x="6235735" y="0"/>
                  </a:lnTo>
                  <a:lnTo>
                    <a:pt x="6235735" y="516927"/>
                  </a:lnTo>
                  <a:lnTo>
                    <a:pt x="0" y="516927"/>
                  </a:lnTo>
                  <a:close/>
                </a:path>
              </a:pathLst>
            </a:custGeom>
            <a:solidFill>
              <a:srgbClr val="7CC242"/>
            </a:solidFill>
          </p:spPr>
        </p:sp>
        <p:sp>
          <p:nvSpPr>
            <p:cNvPr name="TextBox 13" id="13"/>
            <p:cNvSpPr txBox="true"/>
            <p:nvPr/>
          </p:nvSpPr>
          <p:spPr>
            <a:xfrm>
              <a:off x="0" y="-47625"/>
              <a:ext cx="6235735" cy="564552"/>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5879237" y="9330958"/>
            <a:ext cx="1877566" cy="680840"/>
          </a:xfrm>
          <a:custGeom>
            <a:avLst/>
            <a:gdLst/>
            <a:ahLst/>
            <a:cxnLst/>
            <a:rect r="r" b="b" t="t" l="l"/>
            <a:pathLst>
              <a:path h="680840" w="1877566">
                <a:moveTo>
                  <a:pt x="0" y="0"/>
                </a:moveTo>
                <a:lnTo>
                  <a:pt x="1877566" y="0"/>
                </a:lnTo>
                <a:lnTo>
                  <a:pt x="1877566" y="680839"/>
                </a:lnTo>
                <a:lnTo>
                  <a:pt x="0" y="680839"/>
                </a:lnTo>
                <a:lnTo>
                  <a:pt x="0" y="0"/>
                </a:lnTo>
                <a:close/>
              </a:path>
            </a:pathLst>
          </a:custGeom>
          <a:blipFill>
            <a:blip r:embed="rId4"/>
            <a:stretch>
              <a:fillRect l="0" t="0" r="0" b="0"/>
            </a:stretch>
          </a:blipFill>
        </p:spPr>
      </p:sp>
      <p:grpSp>
        <p:nvGrpSpPr>
          <p:cNvPr name="Group 15" id="15"/>
          <p:cNvGrpSpPr/>
          <p:nvPr/>
        </p:nvGrpSpPr>
        <p:grpSpPr>
          <a:xfrm rot="0">
            <a:off x="515149" y="5761289"/>
            <a:ext cx="11647766" cy="2891740"/>
            <a:chOff x="0" y="0"/>
            <a:chExt cx="3067724" cy="761610"/>
          </a:xfrm>
        </p:grpSpPr>
        <p:sp>
          <p:nvSpPr>
            <p:cNvPr name="Freeform 16" id="16"/>
            <p:cNvSpPr/>
            <p:nvPr/>
          </p:nvSpPr>
          <p:spPr>
            <a:xfrm flipH="false" flipV="false" rot="0">
              <a:off x="0" y="0"/>
              <a:ext cx="3067724" cy="761610"/>
            </a:xfrm>
            <a:custGeom>
              <a:avLst/>
              <a:gdLst/>
              <a:ahLst/>
              <a:cxnLst/>
              <a:rect r="r" b="b" t="t" l="l"/>
              <a:pathLst>
                <a:path h="761610" w="3067724">
                  <a:moveTo>
                    <a:pt x="33233" y="0"/>
                  </a:moveTo>
                  <a:lnTo>
                    <a:pt x="3034491" y="0"/>
                  </a:lnTo>
                  <a:cubicBezTo>
                    <a:pt x="3043305" y="0"/>
                    <a:pt x="3051758" y="3501"/>
                    <a:pt x="3057990" y="9734"/>
                  </a:cubicBezTo>
                  <a:cubicBezTo>
                    <a:pt x="3064223" y="15966"/>
                    <a:pt x="3067724" y="24419"/>
                    <a:pt x="3067724" y="33233"/>
                  </a:cubicBezTo>
                  <a:lnTo>
                    <a:pt x="3067724" y="728377"/>
                  </a:lnTo>
                  <a:cubicBezTo>
                    <a:pt x="3067724" y="737191"/>
                    <a:pt x="3064223" y="745644"/>
                    <a:pt x="3057990" y="751877"/>
                  </a:cubicBezTo>
                  <a:cubicBezTo>
                    <a:pt x="3051758" y="758109"/>
                    <a:pt x="3043305" y="761610"/>
                    <a:pt x="3034491" y="761610"/>
                  </a:cubicBezTo>
                  <a:lnTo>
                    <a:pt x="33233" y="761610"/>
                  </a:lnTo>
                  <a:cubicBezTo>
                    <a:pt x="24419" y="761610"/>
                    <a:pt x="15966" y="758109"/>
                    <a:pt x="9734" y="751877"/>
                  </a:cubicBezTo>
                  <a:cubicBezTo>
                    <a:pt x="3501" y="745644"/>
                    <a:pt x="0" y="737191"/>
                    <a:pt x="0" y="728377"/>
                  </a:cubicBezTo>
                  <a:lnTo>
                    <a:pt x="0" y="33233"/>
                  </a:lnTo>
                  <a:cubicBezTo>
                    <a:pt x="0" y="24419"/>
                    <a:pt x="3501" y="15966"/>
                    <a:pt x="9734" y="9734"/>
                  </a:cubicBezTo>
                  <a:cubicBezTo>
                    <a:pt x="15966" y="3501"/>
                    <a:pt x="24419" y="0"/>
                    <a:pt x="33233" y="0"/>
                  </a:cubicBezTo>
                  <a:close/>
                </a:path>
              </a:pathLst>
            </a:custGeom>
            <a:solidFill>
              <a:srgbClr val="2A4F21"/>
            </a:solidFill>
          </p:spPr>
        </p:sp>
        <p:sp>
          <p:nvSpPr>
            <p:cNvPr name="TextBox 17" id="17"/>
            <p:cNvSpPr txBox="true"/>
            <p:nvPr/>
          </p:nvSpPr>
          <p:spPr>
            <a:xfrm>
              <a:off x="0" y="-47625"/>
              <a:ext cx="3067724" cy="809235"/>
            </a:xfrm>
            <a:prstGeom prst="rect">
              <a:avLst/>
            </a:prstGeom>
          </p:spPr>
          <p:txBody>
            <a:bodyPr anchor="ctr" rtlCol="false" tIns="50800" lIns="50800" bIns="50800" rIns="50800"/>
            <a:lstStyle/>
            <a:p>
              <a:pPr algn="ctr">
                <a:lnSpc>
                  <a:spcPts val="2659"/>
                </a:lnSpc>
              </a:pPr>
            </a:p>
          </p:txBody>
        </p:sp>
      </p:grpSp>
      <p:sp>
        <p:nvSpPr>
          <p:cNvPr name="TextBox 18" id="18"/>
          <p:cNvSpPr txBox="true"/>
          <p:nvPr/>
        </p:nvSpPr>
        <p:spPr>
          <a:xfrm rot="0">
            <a:off x="1028700" y="6228130"/>
            <a:ext cx="10751470" cy="2007235"/>
          </a:xfrm>
          <a:prstGeom prst="rect">
            <a:avLst/>
          </a:prstGeom>
        </p:spPr>
        <p:txBody>
          <a:bodyPr anchor="t" rtlCol="false" tIns="0" lIns="0" bIns="0" rIns="0">
            <a:spAutoFit/>
          </a:bodyPr>
          <a:lstStyle/>
          <a:p>
            <a:pPr algn="l">
              <a:lnSpc>
                <a:spcPts val="3219"/>
              </a:lnSpc>
              <a:spcBef>
                <a:spcPct val="0"/>
              </a:spcBef>
            </a:pPr>
            <a:r>
              <a:rPr lang="en-US" sz="2299">
                <a:solidFill>
                  <a:srgbClr val="FFFFFF"/>
                </a:solidFill>
                <a:latin typeface="Kalam"/>
                <a:ea typeface="Kalam"/>
                <a:cs typeface="Kalam"/>
                <a:sym typeface="Kalam"/>
              </a:rPr>
              <a:t>“</a:t>
            </a:r>
            <a:r>
              <a:rPr lang="en-US" sz="2299">
                <a:solidFill>
                  <a:srgbClr val="FFFFFF"/>
                </a:solidFill>
                <a:latin typeface="Kalam"/>
                <a:ea typeface="Kalam"/>
                <a:cs typeface="Kalam"/>
                <a:sym typeface="Kalam"/>
              </a:rPr>
              <a:t>We want to build long term relationships that are sustainable, where we can make a difference over a long period of time. We’re ten years in and that's a relationship that we're really proud of. For me, it’s probably one of our best achievements since setting up the business.”</a:t>
            </a:r>
          </a:p>
          <a:p>
            <a:pPr algn="r">
              <a:lnSpc>
                <a:spcPts val="3359"/>
              </a:lnSpc>
              <a:spcBef>
                <a:spcPct val="0"/>
              </a:spcBef>
            </a:pPr>
            <a:r>
              <a:rPr lang="en-US" sz="2399">
                <a:solidFill>
                  <a:srgbClr val="FFFFFF"/>
                </a:solidFill>
                <a:latin typeface="Kalam"/>
                <a:ea typeface="Kalam"/>
                <a:cs typeface="Kalam"/>
                <a:sym typeface="Kalam"/>
              </a:rPr>
              <a:t>Co-founder James, Field &amp; Flower</a:t>
            </a:r>
            <a:r>
              <a:rPr lang="en-US" sz="2399">
                <a:solidFill>
                  <a:srgbClr val="FFFFFF"/>
                </a:solidFill>
                <a:latin typeface="Kalam"/>
                <a:ea typeface="Kalam"/>
                <a:cs typeface="Kalam"/>
                <a:sym typeface="Kalam"/>
              </a:rPr>
              <a:t> </a:t>
            </a:r>
          </a:p>
        </p:txBody>
      </p:sp>
      <p:sp>
        <p:nvSpPr>
          <p:cNvPr name="TextBox 19" id="19"/>
          <p:cNvSpPr txBox="true"/>
          <p:nvPr/>
        </p:nvSpPr>
        <p:spPr>
          <a:xfrm rot="0">
            <a:off x="517070" y="1981032"/>
            <a:ext cx="11418817" cy="3422612"/>
          </a:xfrm>
          <a:prstGeom prst="rect">
            <a:avLst/>
          </a:prstGeom>
        </p:spPr>
        <p:txBody>
          <a:bodyPr anchor="t" rtlCol="false" tIns="0" lIns="0" bIns="0" rIns="0">
            <a:spAutoFit/>
          </a:bodyPr>
          <a:lstStyle/>
          <a:p>
            <a:pPr algn="l">
              <a:lnSpc>
                <a:spcPts val="3068"/>
              </a:lnSpc>
            </a:pPr>
            <a:r>
              <a:rPr lang="en-US" sz="2514" b="true">
                <a:solidFill>
                  <a:srgbClr val="000000"/>
                </a:solidFill>
                <a:latin typeface="Frutiger Bold"/>
                <a:ea typeface="Frutiger Bold"/>
                <a:cs typeface="Frutiger Bold"/>
                <a:sym typeface="Frutiger Bold"/>
              </a:rPr>
              <a:t>“We wanted to make sure that those who were in need or didn't have access to high quality meat could get it.”</a:t>
            </a:r>
          </a:p>
          <a:p>
            <a:pPr algn="l">
              <a:lnSpc>
                <a:spcPts val="3068"/>
              </a:lnSpc>
            </a:pPr>
          </a:p>
          <a:p>
            <a:pPr algn="l">
              <a:lnSpc>
                <a:spcPts val="3068"/>
              </a:lnSpc>
            </a:pPr>
            <a:r>
              <a:rPr lang="en-US" sz="2514" b="true">
                <a:solidFill>
                  <a:srgbClr val="000000"/>
                </a:solidFill>
                <a:latin typeface="Frutiger Bold"/>
                <a:ea typeface="Frutiger Bold"/>
                <a:cs typeface="Frutiger Bold"/>
                <a:sym typeface="Frutiger Bold"/>
              </a:rPr>
              <a:t>Field &amp; Flower</a:t>
            </a:r>
            <a:r>
              <a:rPr lang="en-US" sz="2514">
                <a:solidFill>
                  <a:srgbClr val="000000"/>
                </a:solidFill>
                <a:latin typeface="Frutiger"/>
                <a:ea typeface="Frutiger"/>
                <a:cs typeface="Frutiger"/>
                <a:sym typeface="Frutiger"/>
              </a:rPr>
              <a:t> started by sharing free range meat and sustainable fish from cancelled </a:t>
            </a:r>
            <a:r>
              <a:rPr lang="en-US" sz="2514">
                <a:solidFill>
                  <a:srgbClr val="000000"/>
                </a:solidFill>
                <a:latin typeface="Frutiger"/>
                <a:ea typeface="Frutiger"/>
                <a:cs typeface="Frutiger"/>
                <a:sym typeface="Frutiger"/>
              </a:rPr>
              <a:t>orders and have gone on to raise funds through customer donations. Their support has enabled us to provide</a:t>
            </a:r>
            <a:r>
              <a:rPr lang="en-US" sz="2514" b="true">
                <a:solidFill>
                  <a:srgbClr val="000000"/>
                </a:solidFill>
                <a:latin typeface="Frutiger Bold"/>
                <a:ea typeface="Frutiger Bold"/>
                <a:cs typeface="Frutiger Bold"/>
                <a:sym typeface="Frutiger Bold"/>
              </a:rPr>
              <a:t> food for 480,000 meals. </a:t>
            </a:r>
            <a:r>
              <a:rPr lang="en-US" sz="2514">
                <a:solidFill>
                  <a:srgbClr val="000000"/>
                </a:solidFill>
                <a:latin typeface="Frutiger"/>
                <a:ea typeface="Frutiger"/>
                <a:cs typeface="Frutiger"/>
                <a:sym typeface="Frutiger"/>
              </a:rPr>
              <a:t>They also spearheaded the </a:t>
            </a:r>
            <a:r>
              <a:rPr lang="en-US" sz="2514" b="true">
                <a:solidFill>
                  <a:srgbClr val="000000"/>
                </a:solidFill>
                <a:latin typeface="Frutiger Bold"/>
                <a:ea typeface="Frutiger Bold"/>
                <a:cs typeface="Frutiger Bold"/>
                <a:sym typeface="Frutiger Bold"/>
              </a:rPr>
              <a:t>Leg Up campaign</a:t>
            </a:r>
            <a:r>
              <a:rPr lang="en-US" sz="2514">
                <a:solidFill>
                  <a:srgbClr val="000000"/>
                </a:solidFill>
                <a:latin typeface="Frutiger"/>
                <a:ea typeface="Frutiger"/>
                <a:cs typeface="Frutiger"/>
                <a:sym typeface="Frutiger"/>
              </a:rPr>
              <a:t>, which saves turkey legs from going to waste at Christmas and</a:t>
            </a:r>
            <a:r>
              <a:rPr lang="en-US" sz="2514">
                <a:solidFill>
                  <a:srgbClr val="000000"/>
                </a:solidFill>
                <a:latin typeface="Frutiger"/>
                <a:ea typeface="Frutiger"/>
                <a:cs typeface="Frutiger"/>
                <a:sym typeface="Frutiger"/>
              </a:rPr>
              <a:t> ensures they reach people who might otherwise go without. </a:t>
            </a:r>
          </a:p>
        </p:txBody>
      </p:sp>
      <p:sp>
        <p:nvSpPr>
          <p:cNvPr name="TextBox 20" id="20"/>
          <p:cNvSpPr txBox="true"/>
          <p:nvPr/>
        </p:nvSpPr>
        <p:spPr>
          <a:xfrm rot="0">
            <a:off x="515149" y="9472940"/>
            <a:ext cx="10039079" cy="349250"/>
          </a:xfrm>
          <a:prstGeom prst="rect">
            <a:avLst/>
          </a:prstGeom>
        </p:spPr>
        <p:txBody>
          <a:bodyPr anchor="t" rtlCol="false" tIns="0" lIns="0" bIns="0" rIns="0">
            <a:spAutoFit/>
          </a:bodyPr>
          <a:lstStyle/>
          <a:p>
            <a:pPr algn="l">
              <a:lnSpc>
                <a:spcPts val="2800"/>
              </a:lnSpc>
            </a:pPr>
            <a:r>
              <a:rPr lang="en-US" sz="2000">
                <a:solidFill>
                  <a:srgbClr val="201F1E"/>
                </a:solidFill>
                <a:latin typeface="Frutiger"/>
                <a:ea typeface="Frutiger"/>
                <a:cs typeface="Frutiger"/>
                <a:sym typeface="Frutiger"/>
              </a:rPr>
              <a:t>faresharesouthwest.org.uk | partnerships@faresharesouthwest.org.uk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DAHGu_02d8k</dc:identifier>
  <dcterms:modified xsi:type="dcterms:W3CDTF">2011-08-01T06:04:30Z</dcterms:modified>
  <cp:revision>1</cp:revision>
  <dc:title>Partnerships pack</dc:title>
</cp:coreProperties>
</file>